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57" r:id="rId6"/>
    <p:sldId id="258" r:id="rId7"/>
    <p:sldId id="259" r:id="rId8"/>
    <p:sldId id="260" r:id="rId9"/>
    <p:sldId id="281" r:id="rId10"/>
    <p:sldId id="261" r:id="rId11"/>
    <p:sldId id="282" r:id="rId12"/>
    <p:sldId id="273" r:id="rId13"/>
    <p:sldId id="275" r:id="rId14"/>
    <p:sldId id="283" r:id="rId15"/>
    <p:sldId id="276" r:id="rId16"/>
    <p:sldId id="277" r:id="rId17"/>
    <p:sldId id="263" r:id="rId18"/>
    <p:sldId id="278" r:id="rId19"/>
    <p:sldId id="284" r:id="rId20"/>
    <p:sldId id="279"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B2FF"/>
    <a:srgbClr val="002A4C"/>
    <a:srgbClr val="0F3764"/>
    <a:srgbClr val="009FFF"/>
    <a:srgbClr val="0076BD"/>
    <a:srgbClr val="123C6D"/>
    <a:srgbClr val="15417C"/>
    <a:srgbClr val="174583"/>
    <a:srgbClr val="1B4B91"/>
    <a:srgbClr val="1D4E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189B2E-558E-4F48-8501-6E754A0DE163}" v="1" dt="2020-01-15T11:32:42.0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318"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a Stevens" userId="S::julia.stevens@citb.co.uk::26e0fc50-9e0b-45fa-87cb-ba598ce78da5" providerId="AD" clId="Web-{39189B2E-558E-4F48-8501-6E754A0DE163}"/>
    <pc:docChg chg="modSld">
      <pc:chgData name="Julia Stevens" userId="S::julia.stevens@citb.co.uk::26e0fc50-9e0b-45fa-87cb-ba598ce78da5" providerId="AD" clId="Web-{39189B2E-558E-4F48-8501-6E754A0DE163}" dt="2020-01-15T11:32:42.080" v="0" actId="1076"/>
      <pc:docMkLst>
        <pc:docMk/>
      </pc:docMkLst>
      <pc:sldChg chg="modSp">
        <pc:chgData name="Julia Stevens" userId="S::julia.stevens@citb.co.uk::26e0fc50-9e0b-45fa-87cb-ba598ce78da5" providerId="AD" clId="Web-{39189B2E-558E-4F48-8501-6E754A0DE163}" dt="2020-01-15T11:32:42.080" v="0" actId="1076"/>
        <pc:sldMkLst>
          <pc:docMk/>
          <pc:sldMk cId="2943617646" sldId="282"/>
        </pc:sldMkLst>
        <pc:spChg chg="mod">
          <ac:chgData name="Julia Stevens" userId="S::julia.stevens@citb.co.uk::26e0fc50-9e0b-45fa-87cb-ba598ce78da5" providerId="AD" clId="Web-{39189B2E-558E-4F48-8501-6E754A0DE163}" dt="2020-01-15T11:32:42.080" v="0" actId="1076"/>
          <ac:spMkLst>
            <pc:docMk/>
            <pc:sldMk cId="2943617646" sldId="282"/>
            <ac:spMk id="11" creationId="{4ACDA918-1722-8A42-AF47-5B8D4D3113A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728CB-E124-124A-9228-F44B4894BB7F}" type="datetimeFigureOut">
              <a:rPr lang="en-US" smtClean="0"/>
              <a:t>2/28/2020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0F6DA7-26B8-E442-AF84-A0D7C8DB89BF}" type="slidenum">
              <a:rPr lang="en-US" smtClean="0"/>
              <a:t>‹#›</a:t>
            </a:fld>
            <a:endParaRPr lang="en-US"/>
          </a:p>
        </p:txBody>
      </p:sp>
    </p:spTree>
    <p:extLst>
      <p:ext uri="{BB962C8B-B14F-4D97-AF65-F5344CB8AC3E}">
        <p14:creationId xmlns:p14="http://schemas.microsoft.com/office/powerpoint/2010/main" val="2464818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F6DA7-26B8-E442-AF84-A0D7C8DB89BF}" type="slidenum">
              <a:rPr lang="en-US" smtClean="0"/>
              <a:t>1</a:t>
            </a:fld>
            <a:endParaRPr lang="en-US"/>
          </a:p>
        </p:txBody>
      </p:sp>
    </p:spTree>
    <p:extLst>
      <p:ext uri="{BB962C8B-B14F-4D97-AF65-F5344CB8AC3E}">
        <p14:creationId xmlns:p14="http://schemas.microsoft.com/office/powerpoint/2010/main" val="240783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0F6DA7-26B8-E442-AF84-A0D7C8DB89BF}" type="slidenum">
              <a:rPr lang="en-US" smtClean="0"/>
              <a:t>16</a:t>
            </a:fld>
            <a:endParaRPr lang="en-US"/>
          </a:p>
        </p:txBody>
      </p:sp>
    </p:spTree>
    <p:extLst>
      <p:ext uri="{BB962C8B-B14F-4D97-AF65-F5344CB8AC3E}">
        <p14:creationId xmlns:p14="http://schemas.microsoft.com/office/powerpoint/2010/main" val="2279466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02D96F-B2A9-F04D-AA62-40E13DD34B9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47FD9AE9-0619-C24C-8B6D-8C383048E0E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73DC5C7A-81C5-4D42-8BAB-F10044443894}"/>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5" name="Footer Placeholder 4">
            <a:extLst>
              <a:ext uri="{FF2B5EF4-FFF2-40B4-BE49-F238E27FC236}">
                <a16:creationId xmlns:a16="http://schemas.microsoft.com/office/drawing/2014/main" xmlns="" id="{9106DF94-C5EB-E049-8E77-64D6574A434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4153D5A6-E95D-F34E-B931-BDD87D1637B2}"/>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253091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970DAB-2D39-2C47-9E1F-5861A06932A7}"/>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693A7A73-8C07-C046-8663-7B225D4EFF8F}"/>
              </a:ext>
            </a:extLst>
          </p:cNvPr>
          <p:cNvSpPr>
            <a:spLocks noGrp="1"/>
          </p:cNvSpPr>
          <p:nvPr>
            <p:ph type="body" orient="vert" idx="1"/>
          </p:nvPr>
        </p:nvSpPr>
        <p:spPr>
          <a:xfrm>
            <a:off x="838200" y="1825625"/>
            <a:ext cx="10515600" cy="43513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C5E04C7F-1413-5743-8580-8828F3024EF1}"/>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5" name="Footer Placeholder 4">
            <a:extLst>
              <a:ext uri="{FF2B5EF4-FFF2-40B4-BE49-F238E27FC236}">
                <a16:creationId xmlns:a16="http://schemas.microsoft.com/office/drawing/2014/main" xmlns="" id="{113E42A2-F8C0-E14E-B68E-50B60958DAB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F97E221E-CAAB-9A44-8450-C9BCEC00E209}"/>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2024234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60B2DA2-500D-8743-A2E6-DC09D9D54F49}"/>
              </a:ext>
            </a:extLst>
          </p:cNvPr>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22B44CA1-FE34-2A44-AC32-84E84E92DDD2}"/>
              </a:ext>
            </a:extLst>
          </p:cNvPr>
          <p:cNvSpPr>
            <a:spLocks noGrp="1"/>
          </p:cNvSpPr>
          <p:nvPr>
            <p:ph type="body" orient="vert" idx="1"/>
          </p:nvPr>
        </p:nvSpPr>
        <p:spPr>
          <a:xfrm>
            <a:off x="838200" y="365125"/>
            <a:ext cx="7734300" cy="58118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2EAC2156-4C2E-9D48-BC0B-21BA19ACFA87}"/>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5" name="Footer Placeholder 4">
            <a:extLst>
              <a:ext uri="{FF2B5EF4-FFF2-40B4-BE49-F238E27FC236}">
                <a16:creationId xmlns:a16="http://schemas.microsoft.com/office/drawing/2014/main" xmlns="" id="{35D303FA-0FC0-4B46-83E4-3D0C87651A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A9FF8EED-9523-F646-833F-C97394A2BE2B}"/>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2264228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EEC617-1E1A-4E42-8778-C00EBC18BDD5}"/>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A9EAE899-0DE1-364D-B4AB-8F4EDDEC3B02}"/>
              </a:ext>
            </a:extLst>
          </p:cNvPr>
          <p:cNvSpPr>
            <a:spLocks noGrp="1"/>
          </p:cNvSpPr>
          <p:nvPr>
            <p:ph idx="1"/>
          </p:nvPr>
        </p:nvSpPr>
        <p:spPr>
          <a:xfrm>
            <a:off x="838200" y="1825625"/>
            <a:ext cx="10515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1F739C16-7817-DC41-AFEB-E7B90A6740AB}"/>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5" name="Footer Placeholder 4">
            <a:extLst>
              <a:ext uri="{FF2B5EF4-FFF2-40B4-BE49-F238E27FC236}">
                <a16:creationId xmlns:a16="http://schemas.microsoft.com/office/drawing/2014/main" xmlns="" id="{E28F7563-273F-7C4B-8348-4037BD48581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8C867105-9032-7F4F-B495-1B7D4E9EE79C}"/>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125168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45024D-CD77-CA45-9995-2B6AA9B8259F}"/>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2026FE2D-551A-2A44-9EF4-3F58E54AEF1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47879710-B6DC-4144-8079-207532960FBE}"/>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5" name="Footer Placeholder 4">
            <a:extLst>
              <a:ext uri="{FF2B5EF4-FFF2-40B4-BE49-F238E27FC236}">
                <a16:creationId xmlns:a16="http://schemas.microsoft.com/office/drawing/2014/main" xmlns="" id="{5C5469D8-2F09-4641-99F5-25E85142BCB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 id="{5D5CC88E-DC87-5A4A-B3F8-D866E4524DEC}"/>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335869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607278-5DC7-6C4C-A8AA-014E57510B04}"/>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7BA22B5F-6332-2442-8379-DEF5BE11691D}"/>
              </a:ext>
            </a:extLst>
          </p:cNvPr>
          <p:cNvSpPr>
            <a:spLocks noGrp="1"/>
          </p:cNvSpPr>
          <p:nvPr>
            <p:ph sz="half" idx="1"/>
          </p:nvPr>
        </p:nvSpPr>
        <p:spPr>
          <a:xfrm>
            <a:off x="838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7FD4F0B2-48C2-9B4D-94DF-E634F8CA3A5F}"/>
              </a:ext>
            </a:extLst>
          </p:cNvPr>
          <p:cNvSpPr>
            <a:spLocks noGrp="1"/>
          </p:cNvSpPr>
          <p:nvPr>
            <p:ph sz="half" idx="2"/>
          </p:nvPr>
        </p:nvSpPr>
        <p:spPr>
          <a:xfrm>
            <a:off x="6172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72DB0D25-1921-3044-9C73-C545B99C0F64}"/>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6" name="Footer Placeholder 5">
            <a:extLst>
              <a:ext uri="{FF2B5EF4-FFF2-40B4-BE49-F238E27FC236}">
                <a16:creationId xmlns:a16="http://schemas.microsoft.com/office/drawing/2014/main" xmlns="" id="{C19E4D72-7D49-ED44-A0E5-6400EB2EAF4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13D8751E-7BF8-B14B-907D-789AC2E56B49}"/>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370430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C22B6B-55E8-5948-B08B-9722A8E1D8F5}"/>
              </a:ext>
            </a:extLst>
          </p:cNvPr>
          <p:cNvSpPr>
            <a:spLocks noGrp="1"/>
          </p:cNvSpPr>
          <p:nvPr>
            <p:ph type="title"/>
          </p:nvPr>
        </p:nvSpPr>
        <p:spPr>
          <a:xfrm>
            <a:off x="839788" y="365125"/>
            <a:ext cx="10515600" cy="1325563"/>
          </a:xfrm>
          <a:prstGeom prst="rect">
            <a:avLst/>
          </a:prstGeo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384CD6A1-8EED-204A-A00E-168D4E87894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5B41B77F-78DF-134D-B78E-9403EF587C62}"/>
              </a:ext>
            </a:extLst>
          </p:cNvPr>
          <p:cNvSpPr>
            <a:spLocks noGrp="1"/>
          </p:cNvSpPr>
          <p:nvPr>
            <p:ph sz="half" idx="2"/>
          </p:nvPr>
        </p:nvSpPr>
        <p:spPr>
          <a:xfrm>
            <a:off x="839788" y="2505075"/>
            <a:ext cx="5157787"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42471744-7476-C34C-A01D-066CBEF5A960}"/>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C40E55A7-599A-8C4B-BBDC-9AE613EBFD0D}"/>
              </a:ext>
            </a:extLst>
          </p:cNvPr>
          <p:cNvSpPr>
            <a:spLocks noGrp="1"/>
          </p:cNvSpPr>
          <p:nvPr>
            <p:ph sz="quarter" idx="4"/>
          </p:nvPr>
        </p:nvSpPr>
        <p:spPr>
          <a:xfrm>
            <a:off x="6172200" y="2505075"/>
            <a:ext cx="5183188"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27919773-28EE-3C4C-8109-00EA4978BAC2}"/>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8" name="Footer Placeholder 7">
            <a:extLst>
              <a:ext uri="{FF2B5EF4-FFF2-40B4-BE49-F238E27FC236}">
                <a16:creationId xmlns:a16="http://schemas.microsoft.com/office/drawing/2014/main" xmlns="" id="{35DC5948-9410-104E-9E44-76FB3567D24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xmlns="" id="{488CBC5C-38F9-864E-A80E-C37D4D1D0C3A}"/>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312479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73C997-6790-1648-9331-088C79FC8D6A}"/>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341D228D-050E-F645-BEE7-C1D9F9BC05AA}"/>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4" name="Footer Placeholder 3">
            <a:extLst>
              <a:ext uri="{FF2B5EF4-FFF2-40B4-BE49-F238E27FC236}">
                <a16:creationId xmlns:a16="http://schemas.microsoft.com/office/drawing/2014/main" xmlns="" id="{CDCEC205-3EDC-8447-97FA-B5C7A90326E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xmlns="" id="{1338589B-97EF-4945-8415-E53741592084}"/>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1679638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E2C7DD2-BBBC-CE4F-BF83-AFF8CFB5EE84}"/>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3" name="Footer Placeholder 2">
            <a:extLst>
              <a:ext uri="{FF2B5EF4-FFF2-40B4-BE49-F238E27FC236}">
                <a16:creationId xmlns:a16="http://schemas.microsoft.com/office/drawing/2014/main" xmlns="" id="{39B51E92-1C28-1645-9B46-2938EAA5C6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xmlns="" id="{B7CB2BA5-4739-6642-9200-31ED9DB5B6BF}"/>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423998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1E9BF1-DF92-594E-A839-252A12F2D49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7E925511-41FB-D042-AD3B-81DA6A0ADC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5342D672-796C-454F-A743-AA9DF3FEE85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8C40351A-57C9-C54F-9651-A98B6F4AD9C4}"/>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6" name="Footer Placeholder 5">
            <a:extLst>
              <a:ext uri="{FF2B5EF4-FFF2-40B4-BE49-F238E27FC236}">
                <a16:creationId xmlns:a16="http://schemas.microsoft.com/office/drawing/2014/main" xmlns="" id="{C87647A1-F902-6A48-9961-4F2CF531F0B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215DB853-39CC-7041-8E9F-F1B5650200E6}"/>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102191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8385BE-B882-6646-B30A-1A3E7F66175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EB513EF9-8951-DD4C-824F-79C5EB6A637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088DCC3-166A-D04C-A1EB-CAEB8F3B2D3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9D6505A9-D7C2-3C4A-B8A0-2B03DC3ABC54}"/>
              </a:ext>
            </a:extLst>
          </p:cNvPr>
          <p:cNvSpPr>
            <a:spLocks noGrp="1"/>
          </p:cNvSpPr>
          <p:nvPr>
            <p:ph type="dt" sz="half" idx="10"/>
          </p:nvPr>
        </p:nvSpPr>
        <p:spPr>
          <a:xfrm>
            <a:off x="838200" y="6356350"/>
            <a:ext cx="2743200" cy="365125"/>
          </a:xfrm>
          <a:prstGeom prst="rect">
            <a:avLst/>
          </a:prstGeom>
        </p:spPr>
        <p:txBody>
          <a:bodyPr/>
          <a:lstStyle/>
          <a:p>
            <a:fld id="{19ECE9D7-A491-8049-88EE-E289CC5AC74C}" type="datetimeFigureOut">
              <a:rPr lang="en-US" smtClean="0"/>
              <a:t>2/28/2020</a:t>
            </a:fld>
            <a:endParaRPr lang="en-US"/>
          </a:p>
        </p:txBody>
      </p:sp>
      <p:sp>
        <p:nvSpPr>
          <p:cNvPr id="6" name="Footer Placeholder 5">
            <a:extLst>
              <a:ext uri="{FF2B5EF4-FFF2-40B4-BE49-F238E27FC236}">
                <a16:creationId xmlns:a16="http://schemas.microsoft.com/office/drawing/2014/main" xmlns="" id="{17A900D8-6633-BD43-8DCF-75C86F53D30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 id="{43D758AD-D2F4-824E-912B-2E2979422785}"/>
              </a:ext>
            </a:extLst>
          </p:cNvPr>
          <p:cNvSpPr>
            <a:spLocks noGrp="1"/>
          </p:cNvSpPr>
          <p:nvPr>
            <p:ph type="sldNum" sz="quarter" idx="12"/>
          </p:nvPr>
        </p:nvSpPr>
        <p:spPr>
          <a:xfrm>
            <a:off x="8610600" y="6356350"/>
            <a:ext cx="2743200" cy="365125"/>
          </a:xfrm>
          <a:prstGeom prst="rect">
            <a:avLst/>
          </a:prstGeom>
        </p:spPr>
        <p:txBody>
          <a:bodyPr/>
          <a:lstStyle/>
          <a:p>
            <a:fld id="{9D92B296-096E-2D42-B205-4DAEEBEEF3B6}" type="slidenum">
              <a:rPr lang="en-US" smtClean="0"/>
              <a:t>‹#›</a:t>
            </a:fld>
            <a:endParaRPr lang="en-US"/>
          </a:p>
        </p:txBody>
      </p:sp>
    </p:spTree>
    <p:extLst>
      <p:ext uri="{BB962C8B-B14F-4D97-AF65-F5344CB8AC3E}">
        <p14:creationId xmlns:p14="http://schemas.microsoft.com/office/powerpoint/2010/main" val="3640182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E8EE0B33-10A4-1049-8C1C-BDB2BFABA3F9}"/>
              </a:ext>
            </a:extLst>
          </p:cNvPr>
          <p:cNvSpPr/>
          <p:nvPr userDrawn="1"/>
        </p:nvSpPr>
        <p:spPr>
          <a:xfrm>
            <a:off x="-40257" y="-57509"/>
            <a:ext cx="12278265" cy="6981645"/>
          </a:xfrm>
          <a:prstGeom prst="rect">
            <a:avLst/>
          </a:prstGeom>
          <a:solidFill>
            <a:srgbClr val="0065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8477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6CDC506-B589-054A-9604-9D5ED7B7728F}"/>
              </a:ext>
            </a:extLst>
          </p:cNvPr>
          <p:cNvSpPr txBox="1"/>
          <p:nvPr/>
        </p:nvSpPr>
        <p:spPr>
          <a:xfrm>
            <a:off x="1849755" y="2382560"/>
            <a:ext cx="8492490" cy="646331"/>
          </a:xfrm>
          <a:prstGeom prst="rect">
            <a:avLst/>
          </a:prstGeom>
          <a:noFill/>
        </p:spPr>
        <p:txBody>
          <a:bodyPr wrap="square" rtlCol="0">
            <a:spAutoFit/>
          </a:bodyPr>
          <a:lstStyle/>
          <a:p>
            <a:pPr algn="ctr"/>
            <a:r>
              <a:rPr lang="en-US" sz="3600" b="1">
                <a:solidFill>
                  <a:schemeClr val="bg1"/>
                </a:solidFill>
                <a:latin typeface="Arial" panose="020B0604020202020204" pitchFamily="34" charset="0"/>
                <a:cs typeface="Arial" panose="020B0604020202020204" pitchFamily="34" charset="0"/>
              </a:rPr>
              <a:t>CONSTRUCTING A BETTER BRITAIN</a:t>
            </a:r>
          </a:p>
        </p:txBody>
      </p:sp>
      <p:pic>
        <p:nvPicPr>
          <p:cNvPr id="6" name="Picture 5" descr="A picture containing drawing&#10;&#10;Description automatically generated">
            <a:extLst>
              <a:ext uri="{FF2B5EF4-FFF2-40B4-BE49-F238E27FC236}">
                <a16:creationId xmlns:a16="http://schemas.microsoft.com/office/drawing/2014/main" xmlns="" id="{6F2B2B63-829A-EA48-83F8-59006B64A57E}"/>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1939959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light, clock, drawing&#10;&#10;Description automatically generated">
            <a:extLst>
              <a:ext uri="{FF2B5EF4-FFF2-40B4-BE49-F238E27FC236}">
                <a16:creationId xmlns:a16="http://schemas.microsoft.com/office/drawing/2014/main" xmlns="" id="{CD0B2E67-8161-6F45-BE45-6338888A548C}"/>
              </a:ext>
            </a:extLst>
          </p:cNvPr>
          <p:cNvPicPr>
            <a:picLocks noChangeAspect="1"/>
          </p:cNvPicPr>
          <p:nvPr/>
        </p:nvPicPr>
        <p:blipFill>
          <a:blip r:embed="rId2"/>
          <a:stretch>
            <a:fillRect/>
          </a:stretch>
        </p:blipFill>
        <p:spPr>
          <a:xfrm>
            <a:off x="2454988" y="-169468"/>
            <a:ext cx="6782318" cy="6782318"/>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CAREER DESTINATION</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1497874"/>
            <a:ext cx="10412858" cy="3334908"/>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r>
              <a:rPr lang="en-GB" b="1"/>
              <a:t>JOBCENTRE PLUS PILOT</a:t>
            </a:r>
            <a:r>
              <a:rPr lang="en-GB"/>
              <a:t> </a:t>
            </a:r>
          </a:p>
          <a:p>
            <a:pPr marL="285750" indent="-285750">
              <a:buFont typeface="Arial" panose="020B0604020202020204" pitchFamily="34" charset="0"/>
              <a:buChar char="•"/>
            </a:pPr>
            <a:r>
              <a:rPr lang="en-GB" sz="1400"/>
              <a:t>A Special Upskilling Programme in Dry Lining to re-engage 30 unemployed people with previous construction experience in the North East of England. </a:t>
            </a:r>
          </a:p>
          <a:p>
            <a:pPr marL="285750" indent="-285750">
              <a:buFont typeface="Arial" panose="020B0604020202020204" pitchFamily="34" charset="0"/>
              <a:buChar char="•"/>
            </a:pPr>
            <a:endParaRPr lang="en-GB" sz="1400"/>
          </a:p>
          <a:p>
            <a:pPr lvl="0"/>
            <a:r>
              <a:rPr lang="en-GB" b="1"/>
              <a:t>FIT OUT FUTURES</a:t>
            </a:r>
          </a:p>
          <a:p>
            <a:pPr marL="285750" lvl="0" indent="-285750">
              <a:buFont typeface="Arial" panose="020B0604020202020204" pitchFamily="34" charset="0"/>
              <a:buChar char="•"/>
            </a:pPr>
            <a:r>
              <a:rPr lang="en-GB" sz="1400"/>
              <a:t>31,000 unemployed and full–time learners will be registered for red Experienced Worker CSCS cards, 352 candidates will undertake 2 week work experience.</a:t>
            </a:r>
          </a:p>
        </p:txBody>
      </p:sp>
      <p:pic>
        <p:nvPicPr>
          <p:cNvPr id="7" name="Picture 6" descr="A picture containing drawing&#10;&#10;Description automatically generated">
            <a:extLst>
              <a:ext uri="{FF2B5EF4-FFF2-40B4-BE49-F238E27FC236}">
                <a16:creationId xmlns:a16="http://schemas.microsoft.com/office/drawing/2014/main" xmlns="" id="{BF180FE9-F560-E04B-A7E1-7F382DF34EC5}"/>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172383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light&#10;&#10;Description automatically generated">
            <a:extLst>
              <a:ext uri="{FF2B5EF4-FFF2-40B4-BE49-F238E27FC236}">
                <a16:creationId xmlns:a16="http://schemas.microsoft.com/office/drawing/2014/main" xmlns="" id="{ADDE53B6-F37B-134B-BF5A-E7F0A2396179}"/>
              </a:ext>
            </a:extLst>
          </p:cNvPr>
          <p:cNvPicPr>
            <a:picLocks noChangeAspect="1"/>
          </p:cNvPicPr>
          <p:nvPr/>
        </p:nvPicPr>
        <p:blipFill>
          <a:blip r:embed="rId2"/>
          <a:stretch>
            <a:fillRect/>
          </a:stretch>
        </p:blipFill>
        <p:spPr>
          <a:xfrm>
            <a:off x="2415645" y="-524199"/>
            <a:ext cx="7360708" cy="7360708"/>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INNOVATION AND PRODUCTIVITY</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1637071"/>
            <a:ext cx="10412858" cy="3038168"/>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r>
              <a:rPr lang="en-GB" b="1">
                <a:latin typeface="Arial" panose="020B0604020202020204" pitchFamily="34" charset="0"/>
                <a:cs typeface="Arial" panose="020B0604020202020204" pitchFamily="34" charset="0"/>
              </a:rPr>
              <a:t>IMPROVING PERFORMANCE THROUGH PROCUREMENT</a:t>
            </a:r>
          </a:p>
          <a:p>
            <a:r>
              <a:rPr lang="en-GB" sz="1400">
                <a:latin typeface="Arial" panose="020B0604020202020204" pitchFamily="34" charset="0"/>
                <a:cs typeface="Arial" panose="020B0604020202020204" pitchFamily="34" charset="0"/>
              </a:rPr>
              <a:t>£3m investment will road-test procurement models designed to improve </a:t>
            </a:r>
            <a:br>
              <a:rPr lang="en-GB" sz="1400">
                <a:latin typeface="Arial" panose="020B0604020202020204" pitchFamily="34" charset="0"/>
                <a:cs typeface="Arial" panose="020B0604020202020204" pitchFamily="34" charset="0"/>
              </a:rPr>
            </a:br>
            <a:r>
              <a:rPr lang="en-GB" sz="1400">
                <a:latin typeface="Arial" panose="020B0604020202020204" pitchFamily="34" charset="0"/>
                <a:cs typeface="Arial" panose="020B0604020202020204" pitchFamily="34" charset="0"/>
              </a:rPr>
              <a:t>productivity throughout the supply chain</a:t>
            </a:r>
          </a:p>
          <a:p>
            <a:endParaRPr lang="en-GB" sz="1400">
              <a:latin typeface="Arial" panose="020B0604020202020204" pitchFamily="34" charset="0"/>
              <a:cs typeface="Arial" panose="020B0604020202020204" pitchFamily="34" charset="0"/>
            </a:endParaRPr>
          </a:p>
          <a:p>
            <a:r>
              <a:rPr lang="en-GB" b="1">
                <a:latin typeface="Arial" panose="020B0604020202020204" pitchFamily="34" charset="0"/>
                <a:cs typeface="Arial" panose="020B0604020202020204" pitchFamily="34" charset="0"/>
              </a:rPr>
              <a:t>DEVELOPING TOMORROW’S DIGITAL LEADERS</a:t>
            </a:r>
          </a:p>
          <a:p>
            <a:r>
              <a:rPr lang="en-GB" sz="1400">
                <a:latin typeface="Arial" panose="020B0604020202020204" pitchFamily="34" charset="0"/>
                <a:cs typeface="Arial" panose="020B0604020202020204" pitchFamily="34" charset="0"/>
              </a:rPr>
              <a:t>£1.1 million awarded to a range of projects to develop the capability of  leaders and managers to make strategic decisions and implement new technology in their businesses</a:t>
            </a:r>
          </a:p>
          <a:p>
            <a:endParaRPr lang="en-GB" sz="1400">
              <a:latin typeface="Arial" panose="020B0604020202020204" pitchFamily="34" charset="0"/>
              <a:cs typeface="Arial" panose="020B0604020202020204" pitchFamily="34" charset="0"/>
            </a:endParaRPr>
          </a:p>
          <a:p>
            <a:r>
              <a:rPr lang="en-GB" sz="1400">
                <a:latin typeface="Arial" panose="020B0604020202020204" pitchFamily="34" charset="0"/>
                <a:cs typeface="Arial" panose="020B0604020202020204" pitchFamily="34" charset="0"/>
              </a:rPr>
              <a:t>Digital Construction BIM: 300 individuals being trained in BIM</a:t>
            </a:r>
          </a:p>
          <a:p>
            <a:endParaRPr lang="en-GB" sz="1400">
              <a:latin typeface="Arial" panose="020B0604020202020204" pitchFamily="34" charset="0"/>
              <a:cs typeface="Arial" panose="020B0604020202020204" pitchFamily="34" charset="0"/>
            </a:endParaRPr>
          </a:p>
        </p:txBody>
      </p:sp>
      <p:pic>
        <p:nvPicPr>
          <p:cNvPr id="5" name="Picture 4" descr="A picture containing drawing&#10;&#10;Description automatically generated">
            <a:extLst>
              <a:ext uri="{FF2B5EF4-FFF2-40B4-BE49-F238E27FC236}">
                <a16:creationId xmlns:a16="http://schemas.microsoft.com/office/drawing/2014/main" xmlns="" id="{231ABCCD-CC66-0246-B476-5BFBE0D01FAD}"/>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84901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light&#10;&#10;Description automatically generated">
            <a:extLst>
              <a:ext uri="{FF2B5EF4-FFF2-40B4-BE49-F238E27FC236}">
                <a16:creationId xmlns:a16="http://schemas.microsoft.com/office/drawing/2014/main" xmlns="" id="{92A2C128-F932-A34C-9CE1-1EC90E540DC7}"/>
              </a:ext>
            </a:extLst>
          </p:cNvPr>
          <p:cNvPicPr>
            <a:picLocks noChangeAspect="1"/>
          </p:cNvPicPr>
          <p:nvPr/>
        </p:nvPicPr>
        <p:blipFill>
          <a:blip r:embed="rId2"/>
          <a:stretch>
            <a:fillRect/>
          </a:stretch>
        </p:blipFill>
        <p:spPr>
          <a:xfrm>
            <a:off x="2415645" y="-524199"/>
            <a:ext cx="7360708" cy="7360708"/>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INNOVATION AND PRODUCTIVITY</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1032994"/>
            <a:ext cx="10412858" cy="4528587"/>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r>
              <a:rPr lang="en-GB" sz="1400"/>
              <a:t>CITB supports projects which pilot new approaches based on identified needs, </a:t>
            </a:r>
          </a:p>
          <a:p>
            <a:endParaRPr lang="en-GB" sz="14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b="1"/>
              <a:t>Getting Offsite Ready</a:t>
            </a:r>
            <a:r>
              <a:rPr lang="en-GB" sz="1400"/>
              <a:t>: Construction Scotland Innovation Centre project delivering an offsite competency framework; Upskilling 500 trainers across three nations.</a:t>
            </a:r>
          </a:p>
          <a:p>
            <a:r>
              <a:rPr lang="en-GB" sz="1400"/>
              <a:t> </a:t>
            </a:r>
          </a:p>
          <a:p>
            <a:pPr marL="285750" indent="-285750">
              <a:buFont typeface="Arial" panose="020B0604020202020204" pitchFamily="34" charset="0"/>
              <a:buChar char="•"/>
            </a:pPr>
            <a:r>
              <a:rPr lang="en-GB" sz="1400" b="1"/>
              <a:t>Immersive Learning</a:t>
            </a:r>
            <a:r>
              <a:rPr lang="en-GB" sz="1400"/>
              <a:t>: delivering learning in a more impactful way than traditional methods leading to better performance on site. </a:t>
            </a:r>
          </a:p>
          <a:p>
            <a:pPr marL="285750" indent="-285750">
              <a:buFont typeface="Arial" panose="020B0604020202020204" pitchFamily="34" charset="0"/>
              <a:buChar char="•"/>
            </a:pPr>
            <a:endParaRPr lang="en-GB" sz="1400"/>
          </a:p>
          <a:p>
            <a:pPr marL="285750" indent="-285750">
              <a:buFont typeface="Arial" panose="020B0604020202020204" pitchFamily="34" charset="0"/>
              <a:buChar char="•"/>
            </a:pPr>
            <a:r>
              <a:rPr lang="en-GB" sz="1400" b="1"/>
              <a:t>Passivhaus and low energy buildings</a:t>
            </a:r>
            <a:r>
              <a:rPr lang="en-GB" sz="1400"/>
              <a:t>: 11 e-learning modules aiming to improve productivity around the performance gap.</a:t>
            </a:r>
          </a:p>
          <a:p>
            <a:pPr marL="285750" indent="-285750">
              <a:buFont typeface="Arial" panose="020B0604020202020204" pitchFamily="34" charset="0"/>
              <a:buChar char="•"/>
            </a:pPr>
            <a:endParaRPr lang="en-GB" sz="1400"/>
          </a:p>
          <a:p>
            <a:pPr marL="285750" indent="-285750">
              <a:buFont typeface="Arial" panose="020B0604020202020204" pitchFamily="34" charset="0"/>
              <a:buChar char="•"/>
            </a:pPr>
            <a:r>
              <a:rPr lang="en-GB" sz="1400" b="1"/>
              <a:t>Supporting behavioural change within the UK’s aviation infrastructure</a:t>
            </a:r>
            <a:r>
              <a:rPr lang="en-GB" sz="1400"/>
              <a:t>: 2,250 employees undertaking safety in the working environment training of the Manchester Airport Group Estate</a:t>
            </a:r>
          </a:p>
          <a:p>
            <a:pPr marL="285750" indent="-285750">
              <a:buFont typeface="Arial" panose="020B0604020202020204" pitchFamily="34" charset="0"/>
              <a:buChar char="•"/>
            </a:pPr>
            <a:endParaRPr lang="en-GB" sz="1400" b="1"/>
          </a:p>
          <a:p>
            <a:pPr marL="285750" indent="-285750">
              <a:buFont typeface="Arial" panose="020B0604020202020204" pitchFamily="34" charset="0"/>
              <a:buChar char="•"/>
            </a:pPr>
            <a:r>
              <a:rPr lang="en-GB" sz="1400" b="1"/>
              <a:t>Constructionarium</a:t>
            </a:r>
            <a:r>
              <a:rPr lang="en-GB" sz="1400"/>
              <a:t>, seeking to engage at least 20 Universities, FE Colleges, UTCs or Organisations </a:t>
            </a:r>
            <a:br>
              <a:rPr lang="en-GB" sz="1400"/>
            </a:br>
            <a:r>
              <a:rPr lang="en-GB" sz="1400"/>
              <a:t>engaged with the Constructionarium.</a:t>
            </a:r>
            <a:endParaRPr lang="en-GB" sz="1400">
              <a:latin typeface="Arial" panose="020B0604020202020204" pitchFamily="34" charset="0"/>
              <a:cs typeface="Arial" panose="020B0604020202020204" pitchFamily="34" charset="0"/>
            </a:endParaRPr>
          </a:p>
        </p:txBody>
      </p:sp>
      <p:pic>
        <p:nvPicPr>
          <p:cNvPr id="5" name="Picture 4" descr="A picture containing drawing&#10;&#10;Description automatically generated">
            <a:extLst>
              <a:ext uri="{FF2B5EF4-FFF2-40B4-BE49-F238E27FC236}">
                <a16:creationId xmlns:a16="http://schemas.microsoft.com/office/drawing/2014/main" xmlns="" id="{231ABCCD-CC66-0246-B476-5BFBE0D01FAD}"/>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2334321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light&#10;&#10;Description automatically generated">
            <a:extLst>
              <a:ext uri="{FF2B5EF4-FFF2-40B4-BE49-F238E27FC236}">
                <a16:creationId xmlns:a16="http://schemas.microsoft.com/office/drawing/2014/main" xmlns="" id="{1F1FBB23-F3A6-FE4B-A268-59A738F9012E}"/>
              </a:ext>
            </a:extLst>
          </p:cNvPr>
          <p:cNvPicPr>
            <a:picLocks noChangeAspect="1"/>
          </p:cNvPicPr>
          <p:nvPr/>
        </p:nvPicPr>
        <p:blipFill>
          <a:blip r:embed="rId2"/>
          <a:stretch>
            <a:fillRect/>
          </a:stretch>
        </p:blipFill>
        <p:spPr>
          <a:xfrm>
            <a:off x="2415645" y="-524199"/>
            <a:ext cx="7360708" cy="7360708"/>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INNOVATION AND PRODUCTIVITY</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746449"/>
            <a:ext cx="10412858" cy="4793664"/>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r>
              <a:rPr lang="en-GB" b="1"/>
              <a:t>DEMOLITION MANAGER REFRESHER COURSE</a:t>
            </a:r>
          </a:p>
          <a:p>
            <a:pPr marL="285750" indent="-285750">
              <a:buFont typeface="Arial" panose="020B0604020202020204" pitchFamily="34" charset="0"/>
              <a:buChar char="•"/>
            </a:pPr>
            <a:r>
              <a:rPr lang="en-GB" sz="1400"/>
              <a:t>Developed and tested with over 100 card holders renewing their accreditation. </a:t>
            </a:r>
          </a:p>
          <a:p>
            <a:endParaRPr lang="en-GB" sz="1400"/>
          </a:p>
          <a:p>
            <a:r>
              <a:rPr lang="en-GB" b="1"/>
              <a:t>TIMBER FRAME FIRE SAFETY GUIDANCE VIDEO</a:t>
            </a:r>
            <a:r>
              <a:rPr lang="en-GB"/>
              <a:t> </a:t>
            </a:r>
          </a:p>
          <a:p>
            <a:pPr marL="285750" indent="-285750">
              <a:buFont typeface="Arial" panose="020B0604020202020204" pitchFamily="34" charset="0"/>
              <a:buChar char="•"/>
            </a:pPr>
            <a:r>
              <a:rPr lang="en-GB" sz="1400"/>
              <a:t>In response to industry’s CDM responsibilities, used in workshops and receiving 2,200 views online.</a:t>
            </a:r>
          </a:p>
          <a:p>
            <a:endParaRPr lang="en-GB" sz="1400"/>
          </a:p>
          <a:p>
            <a:r>
              <a:rPr lang="en-GB" b="1"/>
              <a:t>RESEARCH INVESTMENT FUND</a:t>
            </a:r>
          </a:p>
          <a:p>
            <a:pPr marL="285750" indent="-285750">
              <a:buFont typeface="Arial" panose="020B0604020202020204" pitchFamily="34" charset="0"/>
              <a:buChar char="•"/>
            </a:pPr>
            <a:r>
              <a:rPr lang="en-GB" sz="1400"/>
              <a:t>Developing understanding of plant operator numbers, facilitating better planning for recruitment </a:t>
            </a:r>
            <a:br>
              <a:rPr lang="en-GB" sz="1400"/>
            </a:br>
            <a:r>
              <a:rPr lang="en-GB" sz="1400"/>
              <a:t>and upskilling nationally.</a:t>
            </a:r>
          </a:p>
          <a:p>
            <a:endParaRPr lang="en-GB" sz="1400"/>
          </a:p>
          <a:p>
            <a:r>
              <a:rPr lang="en-GB" b="1"/>
              <a:t>WOODWORKING CENTRES OF EXCELLENCE</a:t>
            </a:r>
            <a:r>
              <a:rPr lang="en-GB"/>
              <a:t> </a:t>
            </a:r>
          </a:p>
          <a:p>
            <a:pPr marL="285750" indent="-285750">
              <a:buFont typeface="Arial" panose="020B0604020202020204" pitchFamily="34" charset="0"/>
              <a:buChar char="•"/>
            </a:pPr>
            <a:r>
              <a:rPr lang="en-GB" sz="1400"/>
              <a:t>Establishing a network of Centres of Excellence across the UK in response to industry skills gaps in joinery, shopfitting and interior contracting. </a:t>
            </a:r>
          </a:p>
          <a:p>
            <a:endParaRPr lang="en-GB" sz="1400"/>
          </a:p>
          <a:p>
            <a:r>
              <a:rPr lang="en-GB" b="1"/>
              <a:t>TIMBER FRAME COMPETENCY AWARD SCHEME</a:t>
            </a:r>
            <a:r>
              <a:rPr lang="en-GB"/>
              <a:t> </a:t>
            </a:r>
          </a:p>
          <a:p>
            <a:pPr marL="285750" indent="-285750">
              <a:buFont typeface="Arial" panose="020B0604020202020204" pitchFamily="34" charset="0"/>
              <a:buChar char="•"/>
            </a:pPr>
            <a:r>
              <a:rPr lang="en-GB" sz="1400"/>
              <a:t>Set of new competency-based workbooks being created to support Scottish Modern Apprenticeship programmes in Timber Frame Manufacture and Design.   </a:t>
            </a:r>
            <a:endParaRPr lang="en-GB" sz="1400">
              <a:latin typeface="Arial" panose="020B0604020202020204" pitchFamily="34" charset="0"/>
              <a:cs typeface="Arial" panose="020B0604020202020204" pitchFamily="34" charset="0"/>
            </a:endParaRPr>
          </a:p>
        </p:txBody>
      </p:sp>
      <p:pic>
        <p:nvPicPr>
          <p:cNvPr id="5" name="Picture 4" descr="A picture containing drawing&#10;&#10;Description automatically generated">
            <a:extLst>
              <a:ext uri="{FF2B5EF4-FFF2-40B4-BE49-F238E27FC236}">
                <a16:creationId xmlns:a16="http://schemas.microsoft.com/office/drawing/2014/main" xmlns="" id="{231ABCCD-CC66-0246-B476-5BFBE0D01FAD}"/>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3470255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object, clock, black, light&#10;&#10;Description automatically generated">
            <a:extLst>
              <a:ext uri="{FF2B5EF4-FFF2-40B4-BE49-F238E27FC236}">
                <a16:creationId xmlns:a16="http://schemas.microsoft.com/office/drawing/2014/main" xmlns="" id="{ED4DE02D-E9F7-BC4E-BEDC-4AB864B70B93}"/>
              </a:ext>
            </a:extLst>
          </p:cNvPr>
          <p:cNvPicPr>
            <a:picLocks noChangeAspect="1"/>
          </p:cNvPicPr>
          <p:nvPr/>
        </p:nvPicPr>
        <p:blipFill>
          <a:blip r:embed="rId2"/>
          <a:stretch>
            <a:fillRect/>
          </a:stretch>
        </p:blipFill>
        <p:spPr>
          <a:xfrm>
            <a:off x="2135236" y="-531764"/>
            <a:ext cx="7921525" cy="7921525"/>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TRAINING AND DEVELOPMENT</a:t>
            </a:r>
          </a:p>
        </p:txBody>
      </p:sp>
      <p:pic>
        <p:nvPicPr>
          <p:cNvPr id="5" name="Picture 4" descr="A picture containing drawing&#10;&#10;Description automatically generated">
            <a:extLst>
              <a:ext uri="{FF2B5EF4-FFF2-40B4-BE49-F238E27FC236}">
                <a16:creationId xmlns:a16="http://schemas.microsoft.com/office/drawing/2014/main" xmlns="" id="{3CC38A0E-0CBA-9A41-BDA3-D3E3D75F37ED}"/>
              </a:ext>
            </a:extLst>
          </p:cNvPr>
          <p:cNvPicPr>
            <a:picLocks noChangeAspect="1"/>
          </p:cNvPicPr>
          <p:nvPr/>
        </p:nvPicPr>
        <p:blipFill>
          <a:blip r:embed="rId3"/>
          <a:stretch>
            <a:fillRect/>
          </a:stretch>
        </p:blipFill>
        <p:spPr>
          <a:xfrm>
            <a:off x="5408810" y="5949316"/>
            <a:ext cx="1374379" cy="585482"/>
          </a:xfrm>
          <a:prstGeom prst="rect">
            <a:avLst/>
          </a:prstGeom>
        </p:spPr>
      </p:pic>
      <p:sp>
        <p:nvSpPr>
          <p:cNvPr id="11" name="Rectangle 10">
            <a:extLst>
              <a:ext uri="{FF2B5EF4-FFF2-40B4-BE49-F238E27FC236}">
                <a16:creationId xmlns:a16="http://schemas.microsoft.com/office/drawing/2014/main" xmlns="" id="{4ACDA918-1722-8A42-AF47-5B8D4D3113AF}"/>
              </a:ext>
            </a:extLst>
          </p:cNvPr>
          <p:cNvSpPr/>
          <p:nvPr/>
        </p:nvSpPr>
        <p:spPr>
          <a:xfrm>
            <a:off x="889571" y="655634"/>
            <a:ext cx="10412858" cy="5546731"/>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endParaRPr lang="en-GB" sz="1400"/>
          </a:p>
          <a:p>
            <a:r>
              <a:rPr lang="en-GB" b="1"/>
              <a:t>TRAINING SUPPORT FOR THE SUPPLY CHAIN</a:t>
            </a:r>
          </a:p>
          <a:p>
            <a:pPr marL="285750" indent="-285750">
              <a:buFont typeface="Arial" panose="020B0604020202020204" pitchFamily="34" charset="0"/>
              <a:buChar char="•"/>
            </a:pPr>
            <a:r>
              <a:rPr lang="en-GB" sz="1400"/>
              <a:t>£5m to Training Groups supporting over 1400 employers </a:t>
            </a:r>
          </a:p>
          <a:p>
            <a:pPr marL="285750" indent="-285750">
              <a:buFont typeface="Arial" panose="020B0604020202020204" pitchFamily="34" charset="0"/>
              <a:buChar char="•"/>
            </a:pPr>
            <a:endParaRPr lang="en-GB" sz="1400"/>
          </a:p>
          <a:p>
            <a:pPr marL="285750" indent="-285750">
              <a:buFont typeface="Arial" panose="020B0604020202020204" pitchFamily="34" charset="0"/>
              <a:buChar char="•"/>
            </a:pPr>
            <a:r>
              <a:rPr lang="en-GB" sz="1400"/>
              <a:t>£6m to SMEs via the Skills and Training Fund to more than 1,300 businesses in 2018/19 to strengthen industry</a:t>
            </a:r>
          </a:p>
          <a:p>
            <a:r>
              <a:rPr lang="en-GB"/>
              <a:t> </a:t>
            </a:r>
          </a:p>
          <a:p>
            <a:pPr marL="285750" indent="-285750">
              <a:buFont typeface="Arial" panose="020B0604020202020204" pitchFamily="34" charset="0"/>
              <a:buChar char="•"/>
            </a:pPr>
            <a:r>
              <a:rPr lang="en-GB" sz="1400"/>
              <a:t>Over £1m investment in programmes to support Mental Health, aiming to  train 288 practitioners, 3000 on-site mental health first aiders </a:t>
            </a:r>
          </a:p>
          <a:p>
            <a:endParaRPr lang="en-GB" sz="1400"/>
          </a:p>
          <a:p>
            <a:pPr marL="285750" indent="-285750">
              <a:buFont typeface="Arial" panose="020B0604020202020204" pitchFamily="34" charset="0"/>
              <a:buChar char="•"/>
            </a:pPr>
            <a:r>
              <a:rPr lang="en-GB" sz="1400" b="1"/>
              <a:t>Wilmott Dixon’s My home project, </a:t>
            </a:r>
            <a:r>
              <a:rPr lang="en-GB" sz="1400"/>
              <a:t>assessed and trained 953 employees, plus school children and community members in property maintenance.</a:t>
            </a:r>
          </a:p>
          <a:p>
            <a:endParaRPr lang="en-GB" sz="1400"/>
          </a:p>
          <a:p>
            <a:r>
              <a:rPr lang="en-GB" b="1"/>
              <a:t>CONTINUING TO SUPPLY SITE-READY BUILDERS THROUGH CONSTRUCTION SKILLS FUND</a:t>
            </a:r>
          </a:p>
          <a:p>
            <a:pPr marL="285750" indent="-285750">
              <a:buFont typeface="Arial" panose="020B0604020202020204" pitchFamily="34" charset="0"/>
              <a:buChar char="•"/>
            </a:pPr>
            <a:r>
              <a:rPr lang="en-GB" sz="1400"/>
              <a:t>Construction Skills Fund supports 26 construction onsite training hubs</a:t>
            </a:r>
          </a:p>
          <a:p>
            <a:r>
              <a:rPr lang="en-GB" sz="1400"/>
              <a:t>      – £22m into construction skills</a:t>
            </a:r>
          </a:p>
          <a:p>
            <a:r>
              <a:rPr lang="en-GB" sz="1400"/>
              <a:t>      – Aiming to train 13,000 site-ready workers</a:t>
            </a:r>
          </a:p>
          <a:p>
            <a:endParaRPr lang="en-GB" sz="1400"/>
          </a:p>
        </p:txBody>
      </p:sp>
    </p:spTree>
    <p:extLst>
      <p:ext uri="{BB962C8B-B14F-4D97-AF65-F5344CB8AC3E}">
        <p14:creationId xmlns:p14="http://schemas.microsoft.com/office/powerpoint/2010/main" val="3281018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object, clock, black, light&#10;&#10;Description automatically generated">
            <a:extLst>
              <a:ext uri="{FF2B5EF4-FFF2-40B4-BE49-F238E27FC236}">
                <a16:creationId xmlns:a16="http://schemas.microsoft.com/office/drawing/2014/main" xmlns="" id="{5AB452CD-3EBA-B941-A91E-1BDEE5208BB3}"/>
              </a:ext>
            </a:extLst>
          </p:cNvPr>
          <p:cNvPicPr>
            <a:picLocks noChangeAspect="1"/>
          </p:cNvPicPr>
          <p:nvPr/>
        </p:nvPicPr>
        <p:blipFill>
          <a:blip r:embed="rId2"/>
          <a:stretch>
            <a:fillRect/>
          </a:stretch>
        </p:blipFill>
        <p:spPr>
          <a:xfrm>
            <a:off x="2135236" y="-531764"/>
            <a:ext cx="7921525" cy="7921525"/>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TRAINING AND DEVELOPMENT</a:t>
            </a:r>
          </a:p>
        </p:txBody>
      </p:sp>
      <p:pic>
        <p:nvPicPr>
          <p:cNvPr id="5" name="Picture 4" descr="A picture containing drawing&#10;&#10;Description automatically generated">
            <a:extLst>
              <a:ext uri="{FF2B5EF4-FFF2-40B4-BE49-F238E27FC236}">
                <a16:creationId xmlns:a16="http://schemas.microsoft.com/office/drawing/2014/main" xmlns="" id="{3CC38A0E-0CBA-9A41-BDA3-D3E3D75F37ED}"/>
              </a:ext>
            </a:extLst>
          </p:cNvPr>
          <p:cNvPicPr>
            <a:picLocks noChangeAspect="1"/>
          </p:cNvPicPr>
          <p:nvPr/>
        </p:nvPicPr>
        <p:blipFill>
          <a:blip r:embed="rId3"/>
          <a:stretch>
            <a:fillRect/>
          </a:stretch>
        </p:blipFill>
        <p:spPr>
          <a:xfrm>
            <a:off x="5408810" y="5949316"/>
            <a:ext cx="1374379" cy="585482"/>
          </a:xfrm>
          <a:prstGeom prst="rect">
            <a:avLst/>
          </a:prstGeom>
        </p:spPr>
      </p:pic>
      <p:sp>
        <p:nvSpPr>
          <p:cNvPr id="11" name="Rectangle 10">
            <a:extLst>
              <a:ext uri="{FF2B5EF4-FFF2-40B4-BE49-F238E27FC236}">
                <a16:creationId xmlns:a16="http://schemas.microsoft.com/office/drawing/2014/main" xmlns="" id="{4ACDA918-1722-8A42-AF47-5B8D4D3113AF}"/>
              </a:ext>
            </a:extLst>
          </p:cNvPr>
          <p:cNvSpPr/>
          <p:nvPr/>
        </p:nvSpPr>
        <p:spPr>
          <a:xfrm>
            <a:off x="889571" y="727788"/>
            <a:ext cx="10412858" cy="5075852"/>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pPr lvl="0"/>
            <a:endParaRPr lang="en-GB" sz="1400" b="1"/>
          </a:p>
          <a:p>
            <a:pPr lvl="0"/>
            <a:r>
              <a:rPr lang="en-GB" sz="1400" b="1"/>
              <a:t>Supply chain school , </a:t>
            </a:r>
            <a:r>
              <a:rPr lang="en-GB" sz="1400"/>
              <a:t>£2.5m investment - the school supported 5,723 individual learners from 3,036 companies</a:t>
            </a:r>
          </a:p>
          <a:p>
            <a:pPr lvl="0"/>
            <a:r>
              <a:rPr lang="en-GB" sz="1400" b="1"/>
              <a:t> </a:t>
            </a:r>
          </a:p>
          <a:p>
            <a:pPr lvl="0"/>
            <a:r>
              <a:rPr lang="en-GB" sz="1400" b="1"/>
              <a:t>Infrastructure 21</a:t>
            </a:r>
            <a:r>
              <a:rPr lang="en-GB" sz="1400"/>
              <a:t>, Cross-industry collaboration competence across UK’s infrastructure supply chain to deliver 50% increase in output in the next five years through engaging and upskilling priority areas.</a:t>
            </a:r>
          </a:p>
          <a:p>
            <a:pPr lvl="0"/>
            <a:endParaRPr lang="en-GB" sz="1400"/>
          </a:p>
          <a:p>
            <a:pPr lvl="0"/>
            <a:r>
              <a:rPr lang="en-GB" sz="1400" b="1"/>
              <a:t>National skills academy for construction</a:t>
            </a:r>
            <a:r>
              <a:rPr lang="en-GB" sz="1400"/>
              <a:t>, Since 2017, over 1,200 jobs have been created and over 6,700 qualifications &amp; courses have been completed</a:t>
            </a:r>
          </a:p>
          <a:p>
            <a:endParaRPr lang="en-GB"/>
          </a:p>
          <a:p>
            <a:r>
              <a:rPr lang="en-GB" sz="1400" b="1"/>
              <a:t>OSAT</a:t>
            </a:r>
            <a:r>
              <a:rPr lang="en-GB"/>
              <a:t>, </a:t>
            </a:r>
            <a:r>
              <a:rPr lang="en-GB" sz="1400"/>
              <a:t>136 finishes and interiors SME employees upskilled with L2 qualifications. </a:t>
            </a:r>
          </a:p>
          <a:p>
            <a:pPr marL="285750" indent="-285750">
              <a:buFont typeface="Arial" panose="020B0604020202020204" pitchFamily="34" charset="0"/>
              <a:buChar char="•"/>
            </a:pPr>
            <a:endParaRPr lang="en-GB" sz="1400" b="1"/>
          </a:p>
          <a:p>
            <a:r>
              <a:rPr lang="en-GB" sz="1400" b="1"/>
              <a:t>Reinforced concrete frame upskilling</a:t>
            </a:r>
            <a:r>
              <a:rPr lang="en-GB"/>
              <a:t>, </a:t>
            </a:r>
            <a:r>
              <a:rPr lang="en-GB" sz="1400"/>
              <a:t>worked with SMEs to upskill 99 employees from six companies to L2 qualification and take on 41 new apprenticeships.</a:t>
            </a:r>
          </a:p>
          <a:p>
            <a:endParaRPr lang="en-GB" sz="1400"/>
          </a:p>
          <a:p>
            <a:pPr lvl="0"/>
            <a:r>
              <a:rPr lang="en-GB" sz="1400" b="1"/>
              <a:t>Roofing Skills Partnership</a:t>
            </a:r>
            <a:r>
              <a:rPr lang="en-GB" sz="1400"/>
              <a:t>: £2.8m investment in an Accredited Roofer programme that is professionalising the industry with the aim of approving 5,000 roofers nationwide.</a:t>
            </a:r>
          </a:p>
          <a:p>
            <a:pPr marL="285750" lvl="0" indent="-285750">
              <a:buFont typeface="Arial" panose="020B0604020202020204" pitchFamily="34" charset="0"/>
              <a:buChar char="•"/>
            </a:pPr>
            <a:endParaRPr lang="en-GB" sz="1400"/>
          </a:p>
        </p:txBody>
      </p:sp>
    </p:spTree>
    <p:extLst>
      <p:ext uri="{BB962C8B-B14F-4D97-AF65-F5344CB8AC3E}">
        <p14:creationId xmlns:p14="http://schemas.microsoft.com/office/powerpoint/2010/main" val="4194239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xmlns="" id="{575784AC-D1CE-0A4D-8631-0A5DBB95B694}"/>
              </a:ext>
            </a:extLst>
          </p:cNvPr>
          <p:cNvSpPr/>
          <p:nvPr/>
        </p:nvSpPr>
        <p:spPr>
          <a:xfrm>
            <a:off x="5890705" y="1851407"/>
            <a:ext cx="2862132" cy="2702618"/>
          </a:xfrm>
          <a:prstGeom prst="rect">
            <a:avLst/>
          </a:prstGeom>
          <a:solidFill>
            <a:srgbClr val="002A4C">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r>
              <a:rPr lang="en-GB" sz="1600" b="1"/>
              <a:t>11 NEW </a:t>
            </a:r>
            <a:r>
              <a:rPr lang="en-GB" sz="1400"/>
              <a:t>Passivhaus and low-energy buildings </a:t>
            </a:r>
          </a:p>
          <a:p>
            <a:r>
              <a:rPr lang="en-GB" sz="1600" b="1"/>
              <a:t>E-LEARNING MODULES </a:t>
            </a:r>
            <a:r>
              <a:rPr lang="en-GB" sz="1200"/>
              <a:t>being developed</a:t>
            </a:r>
          </a:p>
          <a:p>
            <a:endParaRPr lang="en-GB" sz="1600" b="1"/>
          </a:p>
          <a:p>
            <a:endParaRPr lang="en-GB" sz="1000"/>
          </a:p>
          <a:p>
            <a:endParaRPr lang="en-GB" sz="1000"/>
          </a:p>
          <a:p>
            <a:r>
              <a:rPr lang="en-GB" b="1"/>
              <a:t>2,250</a:t>
            </a:r>
            <a:r>
              <a:rPr lang="en-GB" sz="1000"/>
              <a:t> employees undertaking safety in the working environment training of the Manchester Airport Group Estate</a:t>
            </a:r>
          </a:p>
          <a:p>
            <a:endParaRPr lang="en-GB" sz="1000"/>
          </a:p>
          <a:p>
            <a:endParaRPr lang="en-GB" sz="1000"/>
          </a:p>
        </p:txBody>
      </p:sp>
      <p:sp>
        <p:nvSpPr>
          <p:cNvPr id="10" name="Rectangle 9">
            <a:extLst>
              <a:ext uri="{FF2B5EF4-FFF2-40B4-BE49-F238E27FC236}">
                <a16:creationId xmlns:a16="http://schemas.microsoft.com/office/drawing/2014/main" xmlns="" id="{A4630F69-DCDA-F547-BCE5-AC67BF576263}"/>
              </a:ext>
            </a:extLst>
          </p:cNvPr>
          <p:cNvSpPr/>
          <p:nvPr/>
        </p:nvSpPr>
        <p:spPr>
          <a:xfrm>
            <a:off x="404724" y="328616"/>
            <a:ext cx="2529085" cy="1132957"/>
          </a:xfrm>
          <a:prstGeom prst="rect">
            <a:avLst/>
          </a:prstGeom>
          <a:solidFill>
            <a:srgbClr val="002A4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r>
              <a:rPr lang="en-GB" sz="1200" b="1">
                <a:latin typeface="Arial" panose="020B0604020202020204" pitchFamily="34" charset="0"/>
                <a:cs typeface="Arial" panose="020B0604020202020204" pitchFamily="34" charset="0"/>
              </a:rPr>
              <a:t>INSPIRING STUDENTS:</a:t>
            </a:r>
            <a:br>
              <a:rPr lang="en-GB" sz="1200" b="1">
                <a:latin typeface="Arial" panose="020B0604020202020204" pitchFamily="34" charset="0"/>
                <a:cs typeface="Arial" panose="020B0604020202020204" pitchFamily="34" charset="0"/>
              </a:rPr>
            </a:br>
            <a:r>
              <a:rPr lang="en-GB" sz="1000">
                <a:latin typeface="Arial" panose="020B0604020202020204" pitchFamily="34" charset="0"/>
                <a:cs typeface="Arial" panose="020B0604020202020204" pitchFamily="34" charset="0"/>
              </a:rPr>
              <a:t>After-school clubs offering construction experiences for students in </a:t>
            </a:r>
            <a:r>
              <a:rPr lang="en-GB" b="1">
                <a:latin typeface="Arial" panose="020B0604020202020204" pitchFamily="34" charset="0"/>
                <a:cs typeface="Arial" panose="020B0604020202020204" pitchFamily="34" charset="0"/>
              </a:rPr>
              <a:t>28 </a:t>
            </a:r>
            <a:r>
              <a:rPr lang="en-GB" sz="1000">
                <a:latin typeface="Arial" panose="020B0604020202020204" pitchFamily="34" charset="0"/>
                <a:cs typeface="Arial" panose="020B0604020202020204" pitchFamily="34" charset="0"/>
              </a:rPr>
              <a:t>schools across Wales, </a:t>
            </a:r>
          </a:p>
        </p:txBody>
      </p:sp>
      <p:sp>
        <p:nvSpPr>
          <p:cNvPr id="12" name="Rectangle 11">
            <a:extLst>
              <a:ext uri="{FF2B5EF4-FFF2-40B4-BE49-F238E27FC236}">
                <a16:creationId xmlns:a16="http://schemas.microsoft.com/office/drawing/2014/main" xmlns="" id="{B998C9BE-C716-A542-85F9-5EB0088DFEEB}"/>
              </a:ext>
            </a:extLst>
          </p:cNvPr>
          <p:cNvSpPr/>
          <p:nvPr/>
        </p:nvSpPr>
        <p:spPr>
          <a:xfrm>
            <a:off x="6099892" y="682341"/>
            <a:ext cx="2862131" cy="794403"/>
          </a:xfrm>
          <a:prstGeom prst="rect">
            <a:avLst/>
          </a:prstGeom>
          <a:solidFill>
            <a:srgbClr val="002A4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r>
              <a:rPr lang="en-GB" sz="1000">
                <a:latin typeface="Arial" panose="020B0604020202020204" pitchFamily="34" charset="0"/>
                <a:cs typeface="Arial" panose="020B0604020202020204" pitchFamily="34" charset="0"/>
              </a:rPr>
              <a:t>My home project, assessed and trained </a:t>
            </a:r>
            <a:r>
              <a:rPr lang="en-GB">
                <a:latin typeface="Arial" panose="020B0604020202020204" pitchFamily="34" charset="0"/>
                <a:cs typeface="Arial" panose="020B0604020202020204" pitchFamily="34" charset="0"/>
              </a:rPr>
              <a:t>953 employees</a:t>
            </a:r>
          </a:p>
        </p:txBody>
      </p:sp>
      <p:sp>
        <p:nvSpPr>
          <p:cNvPr id="17" name="Rectangle 16">
            <a:extLst>
              <a:ext uri="{FF2B5EF4-FFF2-40B4-BE49-F238E27FC236}">
                <a16:creationId xmlns:a16="http://schemas.microsoft.com/office/drawing/2014/main" xmlns="" id="{29F67258-35A4-9244-85BA-A6971E25C2F5}"/>
              </a:ext>
            </a:extLst>
          </p:cNvPr>
          <p:cNvSpPr/>
          <p:nvPr/>
        </p:nvSpPr>
        <p:spPr>
          <a:xfrm>
            <a:off x="359772" y="3029330"/>
            <a:ext cx="2529085" cy="2056287"/>
          </a:xfrm>
          <a:prstGeom prst="rect">
            <a:avLst/>
          </a:prstGeom>
          <a:solidFill>
            <a:srgbClr val="002A4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lvl="0"/>
            <a:r>
              <a:rPr lang="en-GB" sz="1400" b="1"/>
              <a:t>CONSTRUCTION EMPLOYER FRAMEWORKS </a:t>
            </a:r>
            <a:br>
              <a:rPr lang="en-GB" sz="1400" b="1"/>
            </a:br>
            <a:r>
              <a:rPr lang="en-GB" sz="1400" b="1"/>
              <a:t>FOR EX-OFFENDERS </a:t>
            </a:r>
            <a:br>
              <a:rPr lang="en-GB" sz="1400" b="1"/>
            </a:br>
            <a:r>
              <a:rPr lang="en-GB" sz="1400" b="1"/>
              <a:t>IN WALES: </a:t>
            </a:r>
          </a:p>
          <a:p>
            <a:pPr lvl="0"/>
            <a:r>
              <a:rPr lang="en-GB" sz="1000"/>
              <a:t>Set up 11 pilots across each national probation services region in wales, engaging 170 ex-offenders and progressing 22 into employment. </a:t>
            </a:r>
          </a:p>
        </p:txBody>
      </p:sp>
      <p:sp>
        <p:nvSpPr>
          <p:cNvPr id="2" name="Rectangle 1"/>
          <p:cNvSpPr/>
          <p:nvPr/>
        </p:nvSpPr>
        <p:spPr>
          <a:xfrm>
            <a:off x="449676" y="1553688"/>
            <a:ext cx="2439180" cy="1477328"/>
          </a:xfrm>
          <a:prstGeom prst="rect">
            <a:avLst/>
          </a:prstGeom>
        </p:spPr>
        <p:txBody>
          <a:bodyPr wrap="square">
            <a:spAutoFit/>
          </a:bodyPr>
          <a:lstStyle/>
          <a:p>
            <a:r>
              <a:rPr lang="en-GB" sz="1200">
                <a:solidFill>
                  <a:schemeClr val="bg1"/>
                </a:solidFill>
              </a:rPr>
              <a:t>Over </a:t>
            </a:r>
            <a:r>
              <a:rPr lang="en-GB">
                <a:solidFill>
                  <a:schemeClr val="bg1"/>
                </a:solidFill>
              </a:rPr>
              <a:t>£1M </a:t>
            </a:r>
            <a:r>
              <a:rPr lang="en-GB" sz="1200">
                <a:solidFill>
                  <a:schemeClr val="bg1"/>
                </a:solidFill>
              </a:rPr>
              <a:t>investment in programmes  to support Mental health in the sector,  aiming to  train </a:t>
            </a:r>
            <a:r>
              <a:rPr lang="en-GB" b="1">
                <a:solidFill>
                  <a:schemeClr val="bg1"/>
                </a:solidFill>
              </a:rPr>
              <a:t>288 </a:t>
            </a:r>
            <a:r>
              <a:rPr lang="en-GB" sz="1200">
                <a:solidFill>
                  <a:schemeClr val="bg1"/>
                </a:solidFill>
              </a:rPr>
              <a:t>PRACTITIONERS , </a:t>
            </a:r>
            <a:r>
              <a:rPr lang="en-GB" b="1">
                <a:solidFill>
                  <a:schemeClr val="bg1"/>
                </a:solidFill>
              </a:rPr>
              <a:t>3000 </a:t>
            </a:r>
            <a:r>
              <a:rPr lang="en-GB" sz="1200">
                <a:solidFill>
                  <a:schemeClr val="bg1"/>
                </a:solidFill>
              </a:rPr>
              <a:t>ON- SITE MENTAL HEALTH FIRST AIDERS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1888" y="791124"/>
            <a:ext cx="2609850" cy="285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15171" y="2001039"/>
            <a:ext cx="2273300" cy="144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58527" y="3755718"/>
            <a:ext cx="271303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Rectangle 18">
            <a:extLst>
              <a:ext uri="{FF2B5EF4-FFF2-40B4-BE49-F238E27FC236}">
                <a16:creationId xmlns:a16="http://schemas.microsoft.com/office/drawing/2014/main" xmlns="" id="{D5ACB825-AB1B-864E-BB7D-D07E4F3799CE}"/>
              </a:ext>
            </a:extLst>
          </p:cNvPr>
          <p:cNvSpPr/>
          <p:nvPr/>
        </p:nvSpPr>
        <p:spPr>
          <a:xfrm>
            <a:off x="3139098" y="4054674"/>
            <a:ext cx="2612640" cy="1091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144000" rIns="180000" bIns="144000" rtlCol="0" anchor="ctr">
            <a:spAutoFit/>
          </a:bodyPr>
          <a:lstStyle/>
          <a:p>
            <a:r>
              <a:rPr lang="en-GB" sz="1400" b="1"/>
              <a:t>CHANGING THE CULTURE OF THE SECTOR </a:t>
            </a:r>
            <a:r>
              <a:rPr lang="en-GB" sz="1200" b="1"/>
              <a:t>through the </a:t>
            </a:r>
            <a:r>
              <a:rPr lang="en-GB" sz="1200" b="1">
                <a:solidFill>
                  <a:schemeClr val="bg1"/>
                </a:solidFill>
              </a:rPr>
              <a:t>£970,000 </a:t>
            </a:r>
            <a:r>
              <a:rPr lang="en-GB" sz="1200" b="1"/>
              <a:t>Fairness Inclusion and Respect  (FIR) Initiative </a:t>
            </a:r>
            <a:endParaRPr lang="en-GB" sz="1200"/>
          </a:p>
        </p:txBody>
      </p:sp>
      <p:sp>
        <p:nvSpPr>
          <p:cNvPr id="4" name="TextBox 3"/>
          <p:cNvSpPr txBox="1"/>
          <p:nvPr/>
        </p:nvSpPr>
        <p:spPr>
          <a:xfrm>
            <a:off x="9394853" y="979136"/>
            <a:ext cx="1999770" cy="861774"/>
          </a:xfrm>
          <a:prstGeom prst="rect">
            <a:avLst/>
          </a:prstGeom>
          <a:noFill/>
        </p:spPr>
        <p:txBody>
          <a:bodyPr wrap="square" rtlCol="0">
            <a:spAutoFit/>
          </a:bodyPr>
          <a:lstStyle/>
          <a:p>
            <a:r>
              <a:rPr lang="en-GB" b="1">
                <a:solidFill>
                  <a:schemeClr val="bg1"/>
                </a:solidFill>
                <a:latin typeface="Arial" panose="020B0604020202020204" pitchFamily="34" charset="0"/>
                <a:cs typeface="Arial" panose="020B0604020202020204" pitchFamily="34" charset="0"/>
              </a:rPr>
              <a:t>300</a:t>
            </a:r>
            <a:r>
              <a:rPr lang="en-GB" sz="1600" b="1">
                <a:solidFill>
                  <a:schemeClr val="bg1"/>
                </a:solidFill>
                <a:latin typeface="Arial" panose="020B0604020202020204" pitchFamily="34" charset="0"/>
                <a:cs typeface="Arial" panose="020B0604020202020204" pitchFamily="34" charset="0"/>
              </a:rPr>
              <a:t> </a:t>
            </a:r>
            <a:r>
              <a:rPr lang="en-GB" sz="1600">
                <a:solidFill>
                  <a:schemeClr val="bg1"/>
                </a:solidFill>
                <a:latin typeface="Arial" panose="020B0604020202020204" pitchFamily="34" charset="0"/>
                <a:cs typeface="Arial" panose="020B0604020202020204" pitchFamily="34" charset="0"/>
              </a:rPr>
              <a:t>individuals being trained in </a:t>
            </a:r>
            <a:r>
              <a:rPr lang="en-GB" sz="1600" b="1">
                <a:solidFill>
                  <a:schemeClr val="bg1"/>
                </a:solidFill>
                <a:latin typeface="Arial" panose="020B0604020202020204" pitchFamily="34" charset="0"/>
                <a:cs typeface="Arial" panose="020B0604020202020204" pitchFamily="34" charset="0"/>
              </a:rPr>
              <a:t>BIM</a:t>
            </a:r>
          </a:p>
        </p:txBody>
      </p:sp>
      <p:sp>
        <p:nvSpPr>
          <p:cNvPr id="20" name="Rectangle 19">
            <a:extLst>
              <a:ext uri="{FF2B5EF4-FFF2-40B4-BE49-F238E27FC236}">
                <a16:creationId xmlns:a16="http://schemas.microsoft.com/office/drawing/2014/main" xmlns="" id="{05387E46-EFF1-084E-B334-C722AC89E72C}"/>
              </a:ext>
            </a:extLst>
          </p:cNvPr>
          <p:cNvSpPr/>
          <p:nvPr/>
        </p:nvSpPr>
        <p:spPr>
          <a:xfrm>
            <a:off x="2556214" y="5268231"/>
            <a:ext cx="2612638" cy="1440734"/>
          </a:xfrm>
          <a:prstGeom prst="rect">
            <a:avLst/>
          </a:prstGeom>
          <a:solidFill>
            <a:srgbClr val="002A4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spAutoFit/>
          </a:bodyPr>
          <a:lstStyle/>
          <a:p>
            <a:r>
              <a:rPr lang="en-GB" sz="1200"/>
              <a:t>The Construction Skills Fund, DFE funded administered by CITB , has invested  </a:t>
            </a:r>
            <a:r>
              <a:rPr lang="en-GB" sz="1400">
                <a:solidFill>
                  <a:schemeClr val="bg1"/>
                </a:solidFill>
              </a:rPr>
              <a:t>£22M</a:t>
            </a:r>
            <a:r>
              <a:rPr lang="en-GB" sz="1200" b="1"/>
              <a:t>. </a:t>
            </a:r>
          </a:p>
          <a:p>
            <a:r>
              <a:rPr lang="en-GB" sz="1200"/>
              <a:t>Aiming to deliver </a:t>
            </a:r>
            <a:r>
              <a:rPr lang="en-GB" b="1">
                <a:solidFill>
                  <a:schemeClr val="bg1"/>
                </a:solidFill>
              </a:rPr>
              <a:t>13,000 </a:t>
            </a:r>
            <a:r>
              <a:rPr lang="en-GB" sz="1400">
                <a:solidFill>
                  <a:schemeClr val="bg1"/>
                </a:solidFill>
              </a:rPr>
              <a:t>SITE-READY WORKERS</a:t>
            </a:r>
          </a:p>
        </p:txBody>
      </p:sp>
      <p:sp>
        <p:nvSpPr>
          <p:cNvPr id="6" name="TextBox 5"/>
          <p:cNvSpPr txBox="1"/>
          <p:nvPr/>
        </p:nvSpPr>
        <p:spPr>
          <a:xfrm>
            <a:off x="246483" y="5203768"/>
            <a:ext cx="1962643" cy="1384995"/>
          </a:xfrm>
          <a:prstGeom prst="rect">
            <a:avLst/>
          </a:prstGeom>
          <a:noFill/>
        </p:spPr>
        <p:txBody>
          <a:bodyPr wrap="square" rtlCol="0">
            <a:spAutoFit/>
          </a:bodyPr>
          <a:lstStyle/>
          <a:p>
            <a:r>
              <a:rPr lang="en-GB" sz="1600" b="1">
                <a:solidFill>
                  <a:schemeClr val="bg1"/>
                </a:solidFill>
              </a:rPr>
              <a:t>£1.1M </a:t>
            </a:r>
            <a:r>
              <a:rPr lang="en-GB" sz="1200">
                <a:solidFill>
                  <a:schemeClr val="bg1"/>
                </a:solidFill>
              </a:rPr>
              <a:t>AWARDED TO  PROJECTS THAT WILL DEVELOP </a:t>
            </a:r>
            <a:r>
              <a:rPr lang="en-GB" sz="1600" b="1">
                <a:solidFill>
                  <a:schemeClr val="bg1"/>
                </a:solidFill>
              </a:rPr>
              <a:t>DIGITAL LEADERS </a:t>
            </a:r>
            <a:r>
              <a:rPr lang="en-GB" sz="1200">
                <a:solidFill>
                  <a:schemeClr val="bg1"/>
                </a:solidFill>
              </a:rPr>
              <a:t>FOR THE CONSTRUCTION INDUSTRY </a:t>
            </a:r>
          </a:p>
        </p:txBody>
      </p:sp>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78621" y="4972328"/>
            <a:ext cx="260985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751738" y="4670118"/>
            <a:ext cx="2783661" cy="830997"/>
          </a:xfrm>
          <a:prstGeom prst="rect">
            <a:avLst/>
          </a:prstGeom>
          <a:noFill/>
        </p:spPr>
        <p:txBody>
          <a:bodyPr wrap="square" rtlCol="0">
            <a:spAutoFit/>
          </a:bodyPr>
          <a:lstStyle/>
          <a:p>
            <a:r>
              <a:rPr lang="en-GB" sz="1400">
                <a:solidFill>
                  <a:schemeClr val="bg1"/>
                </a:solidFill>
              </a:rPr>
              <a:t>Getting Offsite Ready: Upskilling </a:t>
            </a:r>
            <a:r>
              <a:rPr lang="en-GB" b="1">
                <a:solidFill>
                  <a:schemeClr val="bg1"/>
                </a:solidFill>
              </a:rPr>
              <a:t>500</a:t>
            </a:r>
            <a:r>
              <a:rPr lang="en-GB" sz="1400">
                <a:solidFill>
                  <a:schemeClr val="bg1"/>
                </a:solidFill>
              </a:rPr>
              <a:t> trainers across </a:t>
            </a:r>
            <a:r>
              <a:rPr lang="en-GB" sz="1600" b="1">
                <a:solidFill>
                  <a:schemeClr val="bg1"/>
                </a:solidFill>
              </a:rPr>
              <a:t>three nations.</a:t>
            </a:r>
          </a:p>
        </p:txBody>
      </p:sp>
      <p:pic>
        <p:nvPicPr>
          <p:cNvPr id="307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62672" y="5540375"/>
            <a:ext cx="2773362"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520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xmlns="" id="{3CC38A0E-0CBA-9A41-BDA3-D3E3D75F37ED}"/>
              </a:ext>
            </a:extLst>
          </p:cNvPr>
          <p:cNvPicPr>
            <a:picLocks noChangeAspect="1"/>
          </p:cNvPicPr>
          <p:nvPr/>
        </p:nvPicPr>
        <p:blipFill>
          <a:blip r:embed="rId2"/>
          <a:stretch>
            <a:fillRect/>
          </a:stretch>
        </p:blipFill>
        <p:spPr>
          <a:xfrm>
            <a:off x="5408810" y="5949316"/>
            <a:ext cx="1374379" cy="585482"/>
          </a:xfrm>
          <a:prstGeom prst="rect">
            <a:avLst/>
          </a:prstGeom>
        </p:spPr>
      </p:pic>
      <p:sp>
        <p:nvSpPr>
          <p:cNvPr id="7" name="TextBox 6">
            <a:extLst>
              <a:ext uri="{FF2B5EF4-FFF2-40B4-BE49-F238E27FC236}">
                <a16:creationId xmlns:a16="http://schemas.microsoft.com/office/drawing/2014/main" xmlns="" id="{65561F4E-8987-8C47-A810-C33724285F2E}"/>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YOUR VIEW</a:t>
            </a:r>
          </a:p>
        </p:txBody>
      </p:sp>
      <p:sp>
        <p:nvSpPr>
          <p:cNvPr id="8" name="TextBox 7">
            <a:extLst>
              <a:ext uri="{FF2B5EF4-FFF2-40B4-BE49-F238E27FC236}">
                <a16:creationId xmlns:a16="http://schemas.microsoft.com/office/drawing/2014/main" xmlns="" id="{4D2D5E99-1CB3-4A4E-8DC5-B3A6E556F226}"/>
              </a:ext>
            </a:extLst>
          </p:cNvPr>
          <p:cNvSpPr txBox="1"/>
          <p:nvPr/>
        </p:nvSpPr>
        <p:spPr>
          <a:xfrm>
            <a:off x="3763211" y="2228671"/>
            <a:ext cx="4665575" cy="2400657"/>
          </a:xfrm>
          <a:prstGeom prst="rect">
            <a:avLst/>
          </a:prstGeom>
          <a:noFill/>
        </p:spPr>
        <p:txBody>
          <a:bodyPr wrap="square" rtlCol="0">
            <a:spAutoFit/>
          </a:bodyPr>
          <a:lstStyle/>
          <a:p>
            <a:pPr algn="ctr"/>
            <a:r>
              <a:rPr lang="en-US" sz="3200" b="1">
                <a:solidFill>
                  <a:schemeClr val="bg1"/>
                </a:solidFill>
                <a:latin typeface="Arial" panose="020B0604020202020204" pitchFamily="34" charset="0"/>
                <a:cs typeface="Arial" panose="020B0604020202020204" pitchFamily="34" charset="0"/>
              </a:rPr>
              <a:t>HOW DO YOU SEE:</a:t>
            </a:r>
          </a:p>
          <a:p>
            <a:pPr algn="ctr"/>
            <a:r>
              <a:rPr lang="en-GB">
                <a:solidFill>
                  <a:schemeClr val="bg1"/>
                </a:solidFill>
              </a:rPr>
              <a:t>The role of CITB?</a:t>
            </a:r>
          </a:p>
          <a:p>
            <a:pPr algn="ctr"/>
            <a:r>
              <a:rPr lang="en-GB">
                <a:solidFill>
                  <a:schemeClr val="bg1"/>
                </a:solidFill>
              </a:rPr>
              <a:t>Your role?</a:t>
            </a:r>
          </a:p>
          <a:p>
            <a:pPr algn="ctr"/>
            <a:r>
              <a:rPr lang="en-GB">
                <a:solidFill>
                  <a:schemeClr val="bg1"/>
                </a:solidFill>
              </a:rPr>
              <a:t>The role of Build UK? </a:t>
            </a:r>
            <a:endParaRPr lang="en-GB">
              <a:solidFill>
                <a:schemeClr val="bg1"/>
              </a:solidFill>
              <a:latin typeface="Arial" panose="020B0604020202020204" pitchFamily="34" charset="0"/>
              <a:cs typeface="Arial" panose="020B0604020202020204" pitchFamily="34" charset="0"/>
            </a:endParaRPr>
          </a:p>
          <a:p>
            <a:pPr algn="ctr"/>
            <a:endParaRPr lang="en-US" sz="3200" b="1">
              <a:solidFill>
                <a:schemeClr val="bg1"/>
              </a:solidFill>
              <a:latin typeface="Arial" panose="020B0604020202020204" pitchFamily="34" charset="0"/>
              <a:cs typeface="Arial" panose="020B0604020202020204" pitchFamily="34" charset="0"/>
            </a:endParaRPr>
          </a:p>
          <a:p>
            <a:pPr algn="ctr"/>
            <a:endParaRPr lang="en-US" sz="32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0186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xmlns="" id="{3CC38A0E-0CBA-9A41-BDA3-D3E3D75F37ED}"/>
              </a:ext>
            </a:extLst>
          </p:cNvPr>
          <p:cNvPicPr>
            <a:picLocks noChangeAspect="1"/>
          </p:cNvPicPr>
          <p:nvPr/>
        </p:nvPicPr>
        <p:blipFill>
          <a:blip r:embed="rId2"/>
          <a:stretch>
            <a:fillRect/>
          </a:stretch>
        </p:blipFill>
        <p:spPr>
          <a:xfrm>
            <a:off x="5408810" y="5949316"/>
            <a:ext cx="1374379" cy="585482"/>
          </a:xfrm>
          <a:prstGeom prst="rect">
            <a:avLst/>
          </a:prstGeom>
        </p:spPr>
      </p:pic>
      <p:sp>
        <p:nvSpPr>
          <p:cNvPr id="6" name="TextBox 5">
            <a:extLst>
              <a:ext uri="{FF2B5EF4-FFF2-40B4-BE49-F238E27FC236}">
                <a16:creationId xmlns:a16="http://schemas.microsoft.com/office/drawing/2014/main" xmlns="" id="{15ABDED4-392C-7D4A-AC29-DC0D2F3D61EE}"/>
              </a:ext>
            </a:extLst>
          </p:cNvPr>
          <p:cNvSpPr txBox="1"/>
          <p:nvPr/>
        </p:nvSpPr>
        <p:spPr>
          <a:xfrm>
            <a:off x="4797080" y="2844225"/>
            <a:ext cx="2597837" cy="584775"/>
          </a:xfrm>
          <a:prstGeom prst="rect">
            <a:avLst/>
          </a:prstGeom>
          <a:noFill/>
        </p:spPr>
        <p:txBody>
          <a:bodyPr wrap="square" rtlCol="0">
            <a:spAutoFit/>
          </a:bodyPr>
          <a:lstStyle/>
          <a:p>
            <a:pPr algn="ctr"/>
            <a:r>
              <a:rPr lang="en-US" sz="3200" b="1">
                <a:solidFill>
                  <a:schemeClr val="bg1"/>
                </a:solidFill>
                <a:latin typeface="Arial" panose="020B0604020202020204" pitchFamily="34" charset="0"/>
                <a:cs typeface="Arial" panose="020B0604020202020204" pitchFamily="34" charset="0"/>
              </a:rPr>
              <a:t>THANK YOU</a:t>
            </a:r>
          </a:p>
        </p:txBody>
      </p:sp>
      <p:sp>
        <p:nvSpPr>
          <p:cNvPr id="9" name="TextBox 8">
            <a:extLst>
              <a:ext uri="{FF2B5EF4-FFF2-40B4-BE49-F238E27FC236}">
                <a16:creationId xmlns:a16="http://schemas.microsoft.com/office/drawing/2014/main" xmlns="" id="{C52892CB-6377-834D-9634-5301392204CF}"/>
              </a:ext>
            </a:extLst>
          </p:cNvPr>
          <p:cNvSpPr txBox="1"/>
          <p:nvPr/>
        </p:nvSpPr>
        <p:spPr>
          <a:xfrm>
            <a:off x="3526006" y="3852110"/>
            <a:ext cx="5270036" cy="523220"/>
          </a:xfrm>
          <a:prstGeom prst="rect">
            <a:avLst/>
          </a:prstGeom>
          <a:noFill/>
        </p:spPr>
        <p:txBody>
          <a:bodyPr wrap="square" rtlCol="0">
            <a:spAutoFit/>
          </a:bodyPr>
          <a:lstStyle/>
          <a:p>
            <a:pPr algn="ctr"/>
            <a:r>
              <a:rPr lang="en-GB" sz="1400">
                <a:solidFill>
                  <a:schemeClr val="bg1"/>
                </a:solidFill>
              </a:rPr>
              <a:t>If you have any further queries, please contact Andy Barron </a:t>
            </a:r>
          </a:p>
          <a:p>
            <a:pPr algn="ctr"/>
            <a:r>
              <a:rPr lang="en-GB" sz="1400">
                <a:solidFill>
                  <a:schemeClr val="bg1"/>
                </a:solidFill>
              </a:rPr>
              <a:t>andy.barron@citb.co.uk </a:t>
            </a:r>
            <a:endParaRPr lang="en-US" sz="14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871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PRIORITIES FOR INDUSTRY</a:t>
            </a:r>
          </a:p>
        </p:txBody>
      </p:sp>
      <p:sp>
        <p:nvSpPr>
          <p:cNvPr id="2" name="Oval 1">
            <a:extLst>
              <a:ext uri="{FF2B5EF4-FFF2-40B4-BE49-F238E27FC236}">
                <a16:creationId xmlns:a16="http://schemas.microsoft.com/office/drawing/2014/main" xmlns="" id="{1547FAFE-8B56-BF4C-959E-FCFF0C14D988}"/>
              </a:ext>
            </a:extLst>
          </p:cNvPr>
          <p:cNvSpPr/>
          <p:nvPr/>
        </p:nvSpPr>
        <p:spPr>
          <a:xfrm>
            <a:off x="4673441" y="1812608"/>
            <a:ext cx="2845118" cy="28451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rgbClr val="2665BD"/>
                </a:solidFill>
                <a:latin typeface="Arial" panose="020B0604020202020204" pitchFamily="34" charset="0"/>
                <a:cs typeface="Arial" panose="020B0604020202020204" pitchFamily="34" charset="0"/>
              </a:rPr>
              <a:t>TRAINING AND</a:t>
            </a:r>
          </a:p>
          <a:p>
            <a:pPr algn="ctr"/>
            <a:r>
              <a:rPr lang="en-US" sz="1600" b="1">
                <a:solidFill>
                  <a:srgbClr val="2665BD"/>
                </a:solidFill>
                <a:latin typeface="Arial" panose="020B0604020202020204" pitchFamily="34" charset="0"/>
                <a:cs typeface="Arial" panose="020B0604020202020204" pitchFamily="34" charset="0"/>
              </a:rPr>
              <a:t>DEVELOPMENT</a:t>
            </a:r>
          </a:p>
        </p:txBody>
      </p:sp>
      <p:sp>
        <p:nvSpPr>
          <p:cNvPr id="7" name="Oval 6">
            <a:extLst>
              <a:ext uri="{FF2B5EF4-FFF2-40B4-BE49-F238E27FC236}">
                <a16:creationId xmlns:a16="http://schemas.microsoft.com/office/drawing/2014/main" xmlns="" id="{30BE15D3-4A6C-2141-B957-BE902A62BFFE}"/>
              </a:ext>
            </a:extLst>
          </p:cNvPr>
          <p:cNvSpPr/>
          <p:nvPr/>
        </p:nvSpPr>
        <p:spPr>
          <a:xfrm>
            <a:off x="8005286" y="1812608"/>
            <a:ext cx="2845118" cy="28451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rgbClr val="2665BD"/>
                </a:solidFill>
                <a:latin typeface="Arial" panose="020B0604020202020204" pitchFamily="34" charset="0"/>
                <a:cs typeface="Arial" panose="020B0604020202020204" pitchFamily="34" charset="0"/>
              </a:rPr>
              <a:t>STANDARDS AND QUALIFICATIONS</a:t>
            </a:r>
          </a:p>
        </p:txBody>
      </p:sp>
      <p:sp>
        <p:nvSpPr>
          <p:cNvPr id="8" name="Oval 7">
            <a:extLst>
              <a:ext uri="{FF2B5EF4-FFF2-40B4-BE49-F238E27FC236}">
                <a16:creationId xmlns:a16="http://schemas.microsoft.com/office/drawing/2014/main" xmlns="" id="{0107153E-C0D6-2840-ACF9-BF9E4EBDBD0C}"/>
              </a:ext>
            </a:extLst>
          </p:cNvPr>
          <p:cNvSpPr/>
          <p:nvPr/>
        </p:nvSpPr>
        <p:spPr>
          <a:xfrm>
            <a:off x="1341596" y="1812608"/>
            <a:ext cx="2845118" cy="28451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rgbClr val="2665BD"/>
                </a:solidFill>
                <a:latin typeface="Arial" panose="020B0604020202020204" pitchFamily="34" charset="0"/>
                <a:cs typeface="Arial" panose="020B0604020202020204" pitchFamily="34" charset="0"/>
              </a:rPr>
              <a:t>CAREERS</a:t>
            </a:r>
          </a:p>
        </p:txBody>
      </p:sp>
      <p:pic>
        <p:nvPicPr>
          <p:cNvPr id="9" name="Picture 8" descr="A picture containing drawing&#10;&#10;Description automatically generated">
            <a:extLst>
              <a:ext uri="{FF2B5EF4-FFF2-40B4-BE49-F238E27FC236}">
                <a16:creationId xmlns:a16="http://schemas.microsoft.com/office/drawing/2014/main" xmlns="" id="{7DBDC096-D087-D747-9616-835C64564E51}"/>
              </a:ext>
            </a:extLst>
          </p:cNvPr>
          <p:cNvPicPr>
            <a:picLocks noChangeAspect="1"/>
          </p:cNvPicPr>
          <p:nvPr/>
        </p:nvPicPr>
        <p:blipFill>
          <a:blip r:embed="rId2"/>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75986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THE BIG SIX</a:t>
            </a:r>
          </a:p>
        </p:txBody>
      </p:sp>
      <p:sp>
        <p:nvSpPr>
          <p:cNvPr id="9" name="Rectangle 8">
            <a:extLst>
              <a:ext uri="{FF2B5EF4-FFF2-40B4-BE49-F238E27FC236}">
                <a16:creationId xmlns:a16="http://schemas.microsoft.com/office/drawing/2014/main" xmlns="" id="{B2C90E1E-36BD-7A43-86AA-5684CED8E672}"/>
              </a:ext>
            </a:extLst>
          </p:cNvPr>
          <p:cNvSpPr/>
          <p:nvPr/>
        </p:nvSpPr>
        <p:spPr>
          <a:xfrm>
            <a:off x="1582101" y="1183005"/>
            <a:ext cx="1505903" cy="4300537"/>
          </a:xfrm>
          <a:prstGeom prst="rect">
            <a:avLst/>
          </a:prstGeom>
          <a:solidFill>
            <a:srgbClr val="2056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45305A49-B8D3-E64C-869E-47C1B64398B3}"/>
              </a:ext>
            </a:extLst>
          </p:cNvPr>
          <p:cNvSpPr/>
          <p:nvPr/>
        </p:nvSpPr>
        <p:spPr>
          <a:xfrm>
            <a:off x="3088004" y="1183005"/>
            <a:ext cx="1505903" cy="4300537"/>
          </a:xfrm>
          <a:prstGeom prst="rect">
            <a:avLst/>
          </a:prstGeom>
          <a:solidFill>
            <a:srgbClr val="1D4E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759683CD-ACF0-6F48-9B5F-A22D8D034122}"/>
              </a:ext>
            </a:extLst>
          </p:cNvPr>
          <p:cNvSpPr/>
          <p:nvPr/>
        </p:nvSpPr>
        <p:spPr>
          <a:xfrm>
            <a:off x="4593907" y="1183005"/>
            <a:ext cx="1505903" cy="4300537"/>
          </a:xfrm>
          <a:prstGeom prst="rect">
            <a:avLst/>
          </a:prstGeom>
          <a:solidFill>
            <a:srgbClr val="1B4B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0656570-6953-E343-8C68-EEFB356D03A2}"/>
              </a:ext>
            </a:extLst>
          </p:cNvPr>
          <p:cNvSpPr/>
          <p:nvPr/>
        </p:nvSpPr>
        <p:spPr>
          <a:xfrm>
            <a:off x="6096000" y="1183005"/>
            <a:ext cx="1505903" cy="4300537"/>
          </a:xfrm>
          <a:prstGeom prst="rect">
            <a:avLst/>
          </a:prstGeom>
          <a:solidFill>
            <a:srgbClr val="1745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BF4BEDB1-BA6D-D24D-A220-309CC5601613}"/>
              </a:ext>
            </a:extLst>
          </p:cNvPr>
          <p:cNvSpPr/>
          <p:nvPr/>
        </p:nvSpPr>
        <p:spPr>
          <a:xfrm>
            <a:off x="7601903" y="1183005"/>
            <a:ext cx="1505903" cy="4300537"/>
          </a:xfrm>
          <a:prstGeom prst="rect">
            <a:avLst/>
          </a:prstGeom>
          <a:solidFill>
            <a:srgbClr val="1541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BD61C4BB-3198-D542-8242-FDA4E97674E5}"/>
              </a:ext>
            </a:extLst>
          </p:cNvPr>
          <p:cNvSpPr/>
          <p:nvPr/>
        </p:nvSpPr>
        <p:spPr>
          <a:xfrm>
            <a:off x="9107806" y="1183005"/>
            <a:ext cx="1505903" cy="4300537"/>
          </a:xfrm>
          <a:prstGeom prst="rect">
            <a:avLst/>
          </a:prstGeom>
          <a:solidFill>
            <a:srgbClr val="123C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xmlns="" id="{85CF4921-4AF0-614F-8AC6-3C8D9951D433}"/>
              </a:ext>
            </a:extLst>
          </p:cNvPr>
          <p:cNvSpPr txBox="1"/>
          <p:nvPr/>
        </p:nvSpPr>
        <p:spPr>
          <a:xfrm>
            <a:off x="1585911" y="1183004"/>
            <a:ext cx="1498284" cy="738664"/>
          </a:xfrm>
          <a:prstGeom prst="rect">
            <a:avLst/>
          </a:prstGeom>
          <a:noFill/>
        </p:spPr>
        <p:txBody>
          <a:bodyPr wrap="square" rtlCol="0">
            <a:spAutoFit/>
          </a:bodyPr>
          <a:lstStyle/>
          <a:p>
            <a:r>
              <a:rPr lang="en-GB" sz="1050" b="1">
                <a:solidFill>
                  <a:schemeClr val="bg1"/>
                </a:solidFill>
                <a:latin typeface="Arial" panose="020B0604020202020204" pitchFamily="34" charset="0"/>
                <a:cs typeface="Arial" panose="020B0604020202020204" pitchFamily="34" charset="0"/>
              </a:rPr>
              <a:t>MAKING </a:t>
            </a:r>
          </a:p>
          <a:p>
            <a:r>
              <a:rPr lang="en-GB" sz="1050" b="1">
                <a:solidFill>
                  <a:schemeClr val="bg1"/>
                </a:solidFill>
                <a:latin typeface="Arial" panose="020B0604020202020204" pitchFamily="34" charset="0"/>
                <a:cs typeface="Arial" panose="020B0604020202020204" pitchFamily="34" charset="0"/>
              </a:rPr>
              <a:t>CONSTRUCTION </a:t>
            </a:r>
            <a:br>
              <a:rPr lang="en-GB" sz="1050" b="1">
                <a:solidFill>
                  <a:schemeClr val="bg1"/>
                </a:solidFill>
                <a:latin typeface="Arial" panose="020B0604020202020204" pitchFamily="34" charset="0"/>
                <a:cs typeface="Arial" panose="020B0604020202020204" pitchFamily="34" charset="0"/>
              </a:rPr>
            </a:br>
            <a:r>
              <a:rPr lang="en-GB" sz="1050" b="1">
                <a:solidFill>
                  <a:schemeClr val="bg1"/>
                </a:solidFill>
                <a:latin typeface="Arial" panose="020B0604020202020204" pitchFamily="34" charset="0"/>
                <a:cs typeface="Arial" panose="020B0604020202020204" pitchFamily="34" charset="0"/>
              </a:rPr>
              <a:t>A CAREER </a:t>
            </a:r>
          </a:p>
          <a:p>
            <a:r>
              <a:rPr lang="en-GB" sz="1050" b="1">
                <a:solidFill>
                  <a:schemeClr val="bg1"/>
                </a:solidFill>
                <a:latin typeface="Arial" panose="020B0604020202020204" pitchFamily="34" charset="0"/>
                <a:cs typeface="Arial" panose="020B0604020202020204" pitchFamily="34" charset="0"/>
              </a:rPr>
              <a:t>DESTINATION</a:t>
            </a:r>
          </a:p>
        </p:txBody>
      </p:sp>
      <p:sp>
        <p:nvSpPr>
          <p:cNvPr id="17" name="TextBox 16">
            <a:extLst>
              <a:ext uri="{FF2B5EF4-FFF2-40B4-BE49-F238E27FC236}">
                <a16:creationId xmlns:a16="http://schemas.microsoft.com/office/drawing/2014/main" xmlns="" id="{74920C6E-41A0-8642-8241-303F755D8C24}"/>
              </a:ext>
            </a:extLst>
          </p:cNvPr>
          <p:cNvSpPr txBox="1"/>
          <p:nvPr/>
        </p:nvSpPr>
        <p:spPr>
          <a:xfrm>
            <a:off x="3095623" y="1183004"/>
            <a:ext cx="1498284" cy="577081"/>
          </a:xfrm>
          <a:prstGeom prst="rect">
            <a:avLst/>
          </a:prstGeom>
          <a:noFill/>
        </p:spPr>
        <p:txBody>
          <a:bodyPr wrap="square" rtlCol="0">
            <a:spAutoFit/>
          </a:bodyPr>
          <a:lstStyle/>
          <a:p>
            <a:r>
              <a:rPr lang="en-GB" sz="1050" b="1">
                <a:solidFill>
                  <a:schemeClr val="bg1"/>
                </a:solidFill>
                <a:latin typeface="Arial" panose="020B0604020202020204" pitchFamily="34" charset="0"/>
                <a:cs typeface="Arial" panose="020B0604020202020204" pitchFamily="34" charset="0"/>
              </a:rPr>
              <a:t>CREATING A </a:t>
            </a:r>
            <a:br>
              <a:rPr lang="en-GB" sz="1050" b="1">
                <a:solidFill>
                  <a:schemeClr val="bg1"/>
                </a:solidFill>
                <a:latin typeface="Arial" panose="020B0604020202020204" pitchFamily="34" charset="0"/>
                <a:cs typeface="Arial" panose="020B0604020202020204" pitchFamily="34" charset="0"/>
              </a:rPr>
            </a:br>
            <a:r>
              <a:rPr lang="en-GB" sz="1050" b="1">
                <a:solidFill>
                  <a:schemeClr val="bg1"/>
                </a:solidFill>
                <a:latin typeface="Arial" panose="020B0604020202020204" pitchFamily="34" charset="0"/>
                <a:cs typeface="Arial" panose="020B0604020202020204" pitchFamily="34" charset="0"/>
              </a:rPr>
              <a:t>SITE-READY WORKFORCE</a:t>
            </a:r>
          </a:p>
        </p:txBody>
      </p:sp>
      <p:sp>
        <p:nvSpPr>
          <p:cNvPr id="18" name="TextBox 17">
            <a:extLst>
              <a:ext uri="{FF2B5EF4-FFF2-40B4-BE49-F238E27FC236}">
                <a16:creationId xmlns:a16="http://schemas.microsoft.com/office/drawing/2014/main" xmlns="" id="{6DDD8177-B4BC-5F41-8BF4-899070AC6127}"/>
              </a:ext>
            </a:extLst>
          </p:cNvPr>
          <p:cNvSpPr txBox="1"/>
          <p:nvPr/>
        </p:nvSpPr>
        <p:spPr>
          <a:xfrm>
            <a:off x="4582479" y="1183004"/>
            <a:ext cx="1498284" cy="415498"/>
          </a:xfrm>
          <a:prstGeom prst="rect">
            <a:avLst/>
          </a:prstGeom>
          <a:noFill/>
        </p:spPr>
        <p:txBody>
          <a:bodyPr wrap="square" rtlCol="0">
            <a:spAutoFit/>
          </a:bodyPr>
          <a:lstStyle/>
          <a:p>
            <a:r>
              <a:rPr lang="en-GB" sz="1050" b="1">
                <a:solidFill>
                  <a:schemeClr val="bg1"/>
                </a:solidFill>
                <a:latin typeface="Arial" panose="020B0604020202020204" pitchFamily="34" charset="0"/>
                <a:cs typeface="Arial" panose="020B0604020202020204" pitchFamily="34" charset="0"/>
              </a:rPr>
              <a:t>GROWING</a:t>
            </a:r>
          </a:p>
          <a:p>
            <a:r>
              <a:rPr lang="en-GB" sz="1050" b="1">
                <a:solidFill>
                  <a:schemeClr val="bg1"/>
                </a:solidFill>
                <a:latin typeface="Arial" panose="020B0604020202020204" pitchFamily="34" charset="0"/>
                <a:cs typeface="Arial" panose="020B0604020202020204" pitchFamily="34" charset="0"/>
              </a:rPr>
              <a:t>APPRENTICESHIPS</a:t>
            </a:r>
          </a:p>
        </p:txBody>
      </p:sp>
      <p:sp>
        <p:nvSpPr>
          <p:cNvPr id="19" name="TextBox 18">
            <a:extLst>
              <a:ext uri="{FF2B5EF4-FFF2-40B4-BE49-F238E27FC236}">
                <a16:creationId xmlns:a16="http://schemas.microsoft.com/office/drawing/2014/main" xmlns="" id="{3F05114A-D66E-5E48-AEBC-F41ADA44B570}"/>
              </a:ext>
            </a:extLst>
          </p:cNvPr>
          <p:cNvSpPr txBox="1"/>
          <p:nvPr/>
        </p:nvSpPr>
        <p:spPr>
          <a:xfrm>
            <a:off x="6092191" y="1183004"/>
            <a:ext cx="1498284" cy="738664"/>
          </a:xfrm>
          <a:prstGeom prst="rect">
            <a:avLst/>
          </a:prstGeom>
          <a:noFill/>
        </p:spPr>
        <p:txBody>
          <a:bodyPr wrap="square" rtlCol="0">
            <a:spAutoFit/>
          </a:bodyPr>
          <a:lstStyle/>
          <a:p>
            <a:r>
              <a:rPr lang="en-GB" sz="1050" b="1">
                <a:solidFill>
                  <a:schemeClr val="bg1"/>
                </a:solidFill>
                <a:latin typeface="Arial" panose="020B0604020202020204" pitchFamily="34" charset="0"/>
                <a:cs typeface="Arial" panose="020B0604020202020204" pitchFamily="34" charset="0"/>
              </a:rPr>
              <a:t>INCREASING THE NUMBERS OF LEARNERS INTO WORKERS</a:t>
            </a:r>
          </a:p>
        </p:txBody>
      </p:sp>
      <p:sp>
        <p:nvSpPr>
          <p:cNvPr id="20" name="TextBox 19">
            <a:extLst>
              <a:ext uri="{FF2B5EF4-FFF2-40B4-BE49-F238E27FC236}">
                <a16:creationId xmlns:a16="http://schemas.microsoft.com/office/drawing/2014/main" xmlns="" id="{ECA520EE-D7D0-F74F-B537-BA1FFD07E868}"/>
              </a:ext>
            </a:extLst>
          </p:cNvPr>
          <p:cNvSpPr txBox="1"/>
          <p:nvPr/>
        </p:nvSpPr>
        <p:spPr>
          <a:xfrm>
            <a:off x="7613331" y="1183004"/>
            <a:ext cx="1498284" cy="415498"/>
          </a:xfrm>
          <a:prstGeom prst="rect">
            <a:avLst/>
          </a:prstGeom>
          <a:noFill/>
        </p:spPr>
        <p:txBody>
          <a:bodyPr wrap="square" rtlCol="0">
            <a:spAutoFit/>
          </a:bodyPr>
          <a:lstStyle/>
          <a:p>
            <a:r>
              <a:rPr lang="en-GB" sz="1050" b="1">
                <a:solidFill>
                  <a:schemeClr val="bg1"/>
                </a:solidFill>
                <a:latin typeface="Arial" panose="020B0604020202020204" pitchFamily="34" charset="0"/>
                <a:cs typeface="Arial" panose="020B0604020202020204" pitchFamily="34" charset="0"/>
              </a:rPr>
              <a:t>HELPING </a:t>
            </a:r>
            <a:br>
              <a:rPr lang="en-GB" sz="1050" b="1">
                <a:solidFill>
                  <a:schemeClr val="bg1"/>
                </a:solidFill>
                <a:latin typeface="Arial" panose="020B0604020202020204" pitchFamily="34" charset="0"/>
                <a:cs typeface="Arial" panose="020B0604020202020204" pitchFamily="34" charset="0"/>
              </a:rPr>
            </a:br>
            <a:r>
              <a:rPr lang="en-GB" sz="1050" b="1">
                <a:solidFill>
                  <a:schemeClr val="bg1"/>
                </a:solidFill>
                <a:latin typeface="Arial" panose="020B0604020202020204" pitchFamily="34" charset="0"/>
                <a:cs typeface="Arial" panose="020B0604020202020204" pitchFamily="34" charset="0"/>
              </a:rPr>
              <a:t>SMALLER FIRMS</a:t>
            </a:r>
          </a:p>
        </p:txBody>
      </p:sp>
      <p:sp>
        <p:nvSpPr>
          <p:cNvPr id="21" name="TextBox 20">
            <a:extLst>
              <a:ext uri="{FF2B5EF4-FFF2-40B4-BE49-F238E27FC236}">
                <a16:creationId xmlns:a16="http://schemas.microsoft.com/office/drawing/2014/main" xmlns="" id="{ABC6002C-32A3-B040-9774-D5D44958710F}"/>
              </a:ext>
            </a:extLst>
          </p:cNvPr>
          <p:cNvSpPr txBox="1"/>
          <p:nvPr/>
        </p:nvSpPr>
        <p:spPr>
          <a:xfrm>
            <a:off x="9111615" y="1183004"/>
            <a:ext cx="1498284" cy="415498"/>
          </a:xfrm>
          <a:prstGeom prst="rect">
            <a:avLst/>
          </a:prstGeom>
          <a:noFill/>
        </p:spPr>
        <p:txBody>
          <a:bodyPr wrap="square" rtlCol="0">
            <a:spAutoFit/>
          </a:bodyPr>
          <a:lstStyle/>
          <a:p>
            <a:r>
              <a:rPr lang="en-GB" sz="1050" b="1">
                <a:solidFill>
                  <a:schemeClr val="bg1"/>
                </a:solidFill>
                <a:latin typeface="Arial" panose="020B0604020202020204" pitchFamily="34" charset="0"/>
                <a:cs typeface="Arial" panose="020B0604020202020204" pitchFamily="34" charset="0"/>
              </a:rPr>
              <a:t>INVESTING </a:t>
            </a:r>
            <a:br>
              <a:rPr lang="en-GB" sz="1050" b="1">
                <a:solidFill>
                  <a:schemeClr val="bg1"/>
                </a:solidFill>
                <a:latin typeface="Arial" panose="020B0604020202020204" pitchFamily="34" charset="0"/>
                <a:cs typeface="Arial" panose="020B0604020202020204" pitchFamily="34" charset="0"/>
              </a:rPr>
            </a:br>
            <a:r>
              <a:rPr lang="en-GB" sz="1050" b="1">
                <a:solidFill>
                  <a:schemeClr val="bg1"/>
                </a:solidFill>
                <a:latin typeface="Arial" panose="020B0604020202020204" pitchFamily="34" charset="0"/>
                <a:cs typeface="Arial" panose="020B0604020202020204" pitchFamily="34" charset="0"/>
              </a:rPr>
              <a:t>IN ASSESSORS</a:t>
            </a:r>
          </a:p>
        </p:txBody>
      </p:sp>
      <p:sp>
        <p:nvSpPr>
          <p:cNvPr id="22" name="TextBox 21">
            <a:extLst>
              <a:ext uri="{FF2B5EF4-FFF2-40B4-BE49-F238E27FC236}">
                <a16:creationId xmlns:a16="http://schemas.microsoft.com/office/drawing/2014/main" xmlns="" id="{A1BA4E1D-4328-2247-B277-0C68F1CBFEBA}"/>
              </a:ext>
            </a:extLst>
          </p:cNvPr>
          <p:cNvSpPr txBox="1"/>
          <p:nvPr/>
        </p:nvSpPr>
        <p:spPr>
          <a:xfrm>
            <a:off x="2548891" y="4743973"/>
            <a:ext cx="476250" cy="707886"/>
          </a:xfrm>
          <a:prstGeom prst="rect">
            <a:avLst/>
          </a:prstGeom>
          <a:noFill/>
        </p:spPr>
        <p:txBody>
          <a:bodyPr wrap="square" rtlCol="0">
            <a:spAutoFit/>
          </a:bodyPr>
          <a:lstStyle/>
          <a:p>
            <a:pPr algn="r"/>
            <a:r>
              <a:rPr lang="en-US" sz="4000" b="1">
                <a:solidFill>
                  <a:schemeClr val="bg1"/>
                </a:solidFill>
                <a:latin typeface="Arial" panose="020B0604020202020204" pitchFamily="34" charset="0"/>
                <a:cs typeface="Arial" panose="020B0604020202020204" pitchFamily="34" charset="0"/>
              </a:rPr>
              <a:t>1</a:t>
            </a:r>
          </a:p>
        </p:txBody>
      </p:sp>
      <p:sp>
        <p:nvSpPr>
          <p:cNvPr id="23" name="TextBox 22">
            <a:extLst>
              <a:ext uri="{FF2B5EF4-FFF2-40B4-BE49-F238E27FC236}">
                <a16:creationId xmlns:a16="http://schemas.microsoft.com/office/drawing/2014/main" xmlns="" id="{4D4D5583-DF4A-7447-A5AA-3F3F6582BE71}"/>
              </a:ext>
            </a:extLst>
          </p:cNvPr>
          <p:cNvSpPr txBox="1"/>
          <p:nvPr/>
        </p:nvSpPr>
        <p:spPr>
          <a:xfrm>
            <a:off x="4051936" y="4743973"/>
            <a:ext cx="476250" cy="707886"/>
          </a:xfrm>
          <a:prstGeom prst="rect">
            <a:avLst/>
          </a:prstGeom>
          <a:noFill/>
        </p:spPr>
        <p:txBody>
          <a:bodyPr wrap="square" rtlCol="0">
            <a:spAutoFit/>
          </a:bodyPr>
          <a:lstStyle/>
          <a:p>
            <a:pPr algn="r"/>
            <a:r>
              <a:rPr lang="en-US" sz="4000" b="1">
                <a:solidFill>
                  <a:schemeClr val="bg1"/>
                </a:solidFill>
                <a:latin typeface="Arial" panose="020B0604020202020204" pitchFamily="34" charset="0"/>
                <a:cs typeface="Arial" panose="020B0604020202020204" pitchFamily="34" charset="0"/>
              </a:rPr>
              <a:t>2</a:t>
            </a:r>
          </a:p>
        </p:txBody>
      </p:sp>
      <p:sp>
        <p:nvSpPr>
          <p:cNvPr id="24" name="TextBox 23">
            <a:extLst>
              <a:ext uri="{FF2B5EF4-FFF2-40B4-BE49-F238E27FC236}">
                <a16:creationId xmlns:a16="http://schemas.microsoft.com/office/drawing/2014/main" xmlns="" id="{36E8B68F-1EA1-BE43-B423-327D2E078AD5}"/>
              </a:ext>
            </a:extLst>
          </p:cNvPr>
          <p:cNvSpPr txBox="1"/>
          <p:nvPr/>
        </p:nvSpPr>
        <p:spPr>
          <a:xfrm>
            <a:off x="5568315" y="4743973"/>
            <a:ext cx="476250" cy="707886"/>
          </a:xfrm>
          <a:prstGeom prst="rect">
            <a:avLst/>
          </a:prstGeom>
          <a:noFill/>
        </p:spPr>
        <p:txBody>
          <a:bodyPr wrap="square" rtlCol="0">
            <a:spAutoFit/>
          </a:bodyPr>
          <a:lstStyle/>
          <a:p>
            <a:pPr algn="r"/>
            <a:r>
              <a:rPr lang="en-US" sz="4000" b="1">
                <a:solidFill>
                  <a:schemeClr val="bg1"/>
                </a:solidFill>
                <a:latin typeface="Arial" panose="020B0604020202020204" pitchFamily="34" charset="0"/>
                <a:cs typeface="Arial" panose="020B0604020202020204" pitchFamily="34" charset="0"/>
              </a:rPr>
              <a:t>3</a:t>
            </a:r>
          </a:p>
        </p:txBody>
      </p:sp>
      <p:sp>
        <p:nvSpPr>
          <p:cNvPr id="25" name="TextBox 24">
            <a:extLst>
              <a:ext uri="{FF2B5EF4-FFF2-40B4-BE49-F238E27FC236}">
                <a16:creationId xmlns:a16="http://schemas.microsoft.com/office/drawing/2014/main" xmlns="" id="{0E45188D-F4AB-5544-8EFA-CB415BC60749}"/>
              </a:ext>
            </a:extLst>
          </p:cNvPr>
          <p:cNvSpPr txBox="1"/>
          <p:nvPr/>
        </p:nvSpPr>
        <p:spPr>
          <a:xfrm>
            <a:off x="7076123" y="4743973"/>
            <a:ext cx="476250" cy="707886"/>
          </a:xfrm>
          <a:prstGeom prst="rect">
            <a:avLst/>
          </a:prstGeom>
          <a:noFill/>
        </p:spPr>
        <p:txBody>
          <a:bodyPr wrap="square" rtlCol="0">
            <a:spAutoFit/>
          </a:bodyPr>
          <a:lstStyle/>
          <a:p>
            <a:pPr algn="r"/>
            <a:r>
              <a:rPr lang="en-US" sz="4000" b="1">
                <a:solidFill>
                  <a:schemeClr val="bg1"/>
                </a:solidFill>
                <a:latin typeface="Arial" panose="020B0604020202020204" pitchFamily="34" charset="0"/>
                <a:cs typeface="Arial" panose="020B0604020202020204" pitchFamily="34" charset="0"/>
              </a:rPr>
              <a:t>4</a:t>
            </a:r>
          </a:p>
        </p:txBody>
      </p:sp>
      <p:sp>
        <p:nvSpPr>
          <p:cNvPr id="26" name="TextBox 25">
            <a:extLst>
              <a:ext uri="{FF2B5EF4-FFF2-40B4-BE49-F238E27FC236}">
                <a16:creationId xmlns:a16="http://schemas.microsoft.com/office/drawing/2014/main" xmlns="" id="{7D8FDB8A-B5B5-2E4B-BE8A-7A211DC3DCD3}"/>
              </a:ext>
            </a:extLst>
          </p:cNvPr>
          <p:cNvSpPr txBox="1"/>
          <p:nvPr/>
        </p:nvSpPr>
        <p:spPr>
          <a:xfrm>
            <a:off x="8568693" y="4736174"/>
            <a:ext cx="476250" cy="707886"/>
          </a:xfrm>
          <a:prstGeom prst="rect">
            <a:avLst/>
          </a:prstGeom>
          <a:noFill/>
        </p:spPr>
        <p:txBody>
          <a:bodyPr wrap="square" rtlCol="0">
            <a:spAutoFit/>
          </a:bodyPr>
          <a:lstStyle/>
          <a:p>
            <a:pPr algn="r"/>
            <a:r>
              <a:rPr lang="en-US" sz="4000" b="1">
                <a:solidFill>
                  <a:schemeClr val="bg1"/>
                </a:solidFill>
                <a:latin typeface="Arial" panose="020B0604020202020204" pitchFamily="34" charset="0"/>
                <a:cs typeface="Arial" panose="020B0604020202020204" pitchFamily="34" charset="0"/>
              </a:rPr>
              <a:t>5</a:t>
            </a:r>
          </a:p>
        </p:txBody>
      </p:sp>
      <p:sp>
        <p:nvSpPr>
          <p:cNvPr id="27" name="TextBox 26">
            <a:extLst>
              <a:ext uri="{FF2B5EF4-FFF2-40B4-BE49-F238E27FC236}">
                <a16:creationId xmlns:a16="http://schemas.microsoft.com/office/drawing/2014/main" xmlns="" id="{C8258D2B-D516-8046-8C51-6508C88AED96}"/>
              </a:ext>
            </a:extLst>
          </p:cNvPr>
          <p:cNvSpPr txBox="1"/>
          <p:nvPr/>
        </p:nvSpPr>
        <p:spPr>
          <a:xfrm>
            <a:off x="10074596" y="4743973"/>
            <a:ext cx="476250" cy="707886"/>
          </a:xfrm>
          <a:prstGeom prst="rect">
            <a:avLst/>
          </a:prstGeom>
          <a:noFill/>
        </p:spPr>
        <p:txBody>
          <a:bodyPr wrap="square" rtlCol="0">
            <a:spAutoFit/>
          </a:bodyPr>
          <a:lstStyle/>
          <a:p>
            <a:pPr algn="r"/>
            <a:r>
              <a:rPr lang="en-US" sz="4000" b="1">
                <a:solidFill>
                  <a:schemeClr val="bg1"/>
                </a:solidFill>
                <a:latin typeface="Arial" panose="020B0604020202020204" pitchFamily="34" charset="0"/>
                <a:cs typeface="Arial" panose="020B0604020202020204" pitchFamily="34" charset="0"/>
              </a:rPr>
              <a:t>6</a:t>
            </a:r>
          </a:p>
        </p:txBody>
      </p:sp>
      <p:pic>
        <p:nvPicPr>
          <p:cNvPr id="28" name="Picture 27" descr="A picture containing drawing&#10;&#10;Description automatically generated">
            <a:extLst>
              <a:ext uri="{FF2B5EF4-FFF2-40B4-BE49-F238E27FC236}">
                <a16:creationId xmlns:a16="http://schemas.microsoft.com/office/drawing/2014/main" xmlns="" id="{2A7496EA-E28D-B146-B9D9-D2B01973BAAA}"/>
              </a:ext>
            </a:extLst>
          </p:cNvPr>
          <p:cNvPicPr>
            <a:picLocks noChangeAspect="1"/>
          </p:cNvPicPr>
          <p:nvPr/>
        </p:nvPicPr>
        <p:blipFill>
          <a:blip r:embed="rId2"/>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2940651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descr="A picture containing clock&#10;&#10;Description automatically generated">
            <a:extLst>
              <a:ext uri="{FF2B5EF4-FFF2-40B4-BE49-F238E27FC236}">
                <a16:creationId xmlns:a16="http://schemas.microsoft.com/office/drawing/2014/main" xmlns="" id="{CBA99D10-EBB9-7844-A384-0EA9E00C0CBE}"/>
              </a:ext>
            </a:extLst>
          </p:cNvPr>
          <p:cNvPicPr>
            <a:picLocks noChangeAspect="1"/>
          </p:cNvPicPr>
          <p:nvPr/>
        </p:nvPicPr>
        <p:blipFill>
          <a:blip r:embed="rId2"/>
          <a:stretch>
            <a:fillRect/>
          </a:stretch>
        </p:blipFill>
        <p:spPr>
          <a:xfrm>
            <a:off x="5144969" y="1261171"/>
            <a:ext cx="1249063" cy="1249063"/>
          </a:xfrm>
          <a:prstGeom prst="rect">
            <a:avLst/>
          </a:prstGeom>
        </p:spPr>
      </p:pic>
      <p:sp>
        <p:nvSpPr>
          <p:cNvPr id="41" name="TextBox 40">
            <a:extLst>
              <a:ext uri="{FF2B5EF4-FFF2-40B4-BE49-F238E27FC236}">
                <a16:creationId xmlns:a16="http://schemas.microsoft.com/office/drawing/2014/main" xmlns="" id="{81E29113-F024-4D45-AB19-7F2BF6D11F15}"/>
              </a:ext>
            </a:extLst>
          </p:cNvPr>
          <p:cNvSpPr txBox="1"/>
          <p:nvPr/>
        </p:nvSpPr>
        <p:spPr>
          <a:xfrm>
            <a:off x="2581461" y="2639293"/>
            <a:ext cx="1498284" cy="307777"/>
          </a:xfrm>
          <a:prstGeom prst="rect">
            <a:avLst/>
          </a:prstGeom>
          <a:noFill/>
        </p:spPr>
        <p:txBody>
          <a:bodyPr wrap="square" rtlCol="0">
            <a:spAutoFit/>
          </a:bodyPr>
          <a:lstStyle/>
          <a:p>
            <a:pPr algn="ctr"/>
            <a:r>
              <a:rPr lang="en-GB" sz="1400" b="1">
                <a:solidFill>
                  <a:schemeClr val="bg1"/>
                </a:solidFill>
                <a:latin typeface="Arial" panose="020B0604020202020204" pitchFamily="34" charset="0"/>
                <a:cs typeface="Arial" panose="020B0604020202020204" pitchFamily="34" charset="0"/>
              </a:rPr>
              <a:t>CITB reform</a:t>
            </a:r>
          </a:p>
        </p:txBody>
      </p:sp>
      <p:sp>
        <p:nvSpPr>
          <p:cNvPr id="46" name="TextBox 45">
            <a:extLst>
              <a:ext uri="{FF2B5EF4-FFF2-40B4-BE49-F238E27FC236}">
                <a16:creationId xmlns:a16="http://schemas.microsoft.com/office/drawing/2014/main" xmlns="" id="{AF9A8B4C-6265-6E49-9CAF-801CD9C6E200}"/>
              </a:ext>
            </a:extLst>
          </p:cNvPr>
          <p:cNvSpPr txBox="1"/>
          <p:nvPr/>
        </p:nvSpPr>
        <p:spPr>
          <a:xfrm>
            <a:off x="5020359" y="2630648"/>
            <a:ext cx="1498284" cy="523220"/>
          </a:xfrm>
          <a:prstGeom prst="rect">
            <a:avLst/>
          </a:prstGeom>
          <a:noFill/>
        </p:spPr>
        <p:txBody>
          <a:bodyPr wrap="square" rtlCol="0">
            <a:spAutoFit/>
          </a:bodyPr>
          <a:lstStyle/>
          <a:p>
            <a:pPr algn="ctr"/>
            <a:r>
              <a:rPr lang="en-GB" sz="1400" b="1">
                <a:solidFill>
                  <a:schemeClr val="bg1"/>
                </a:solidFill>
                <a:latin typeface="Arial" panose="020B0604020202020204" pitchFamily="34" charset="0"/>
                <a:cs typeface="Arial" panose="020B0604020202020204" pitchFamily="34" charset="0"/>
              </a:rPr>
              <a:t>Career destination</a:t>
            </a:r>
          </a:p>
        </p:txBody>
      </p:sp>
      <p:pic>
        <p:nvPicPr>
          <p:cNvPr id="49" name="Picture 48" descr="A picture containing drawing&#10;&#10;Description automatically generated">
            <a:extLst>
              <a:ext uri="{FF2B5EF4-FFF2-40B4-BE49-F238E27FC236}">
                <a16:creationId xmlns:a16="http://schemas.microsoft.com/office/drawing/2014/main" xmlns="" id="{E7617015-D346-3E47-BA16-6A9B9DCEFFD4}"/>
              </a:ext>
            </a:extLst>
          </p:cNvPr>
          <p:cNvPicPr>
            <a:picLocks noChangeAspect="1"/>
          </p:cNvPicPr>
          <p:nvPr/>
        </p:nvPicPr>
        <p:blipFill>
          <a:blip r:embed="rId3"/>
          <a:stretch>
            <a:fillRect/>
          </a:stretch>
        </p:blipFill>
        <p:spPr>
          <a:xfrm>
            <a:off x="5408810" y="5949316"/>
            <a:ext cx="1374379" cy="585482"/>
          </a:xfrm>
          <a:prstGeom prst="rect">
            <a:avLst/>
          </a:prstGeom>
        </p:spPr>
      </p:pic>
      <p:pic>
        <p:nvPicPr>
          <p:cNvPr id="3" name="Picture 2" descr="A close up of a logo&#10;&#10;Description automatically generated">
            <a:extLst>
              <a:ext uri="{FF2B5EF4-FFF2-40B4-BE49-F238E27FC236}">
                <a16:creationId xmlns:a16="http://schemas.microsoft.com/office/drawing/2014/main" xmlns="" id="{28C33B38-1695-E245-B4BB-65E1DD941E31}"/>
              </a:ext>
            </a:extLst>
          </p:cNvPr>
          <p:cNvPicPr>
            <a:picLocks noChangeAspect="1"/>
          </p:cNvPicPr>
          <p:nvPr/>
        </p:nvPicPr>
        <p:blipFill>
          <a:blip r:embed="rId4"/>
          <a:stretch>
            <a:fillRect/>
          </a:stretch>
        </p:blipFill>
        <p:spPr>
          <a:xfrm>
            <a:off x="2706071" y="1261171"/>
            <a:ext cx="1249064" cy="1249064"/>
          </a:xfrm>
          <a:prstGeom prst="rect">
            <a:avLst/>
          </a:prstGeom>
        </p:spPr>
      </p:pic>
      <p:pic>
        <p:nvPicPr>
          <p:cNvPr id="7" name="Picture 6" descr="A close up of a logo&#10;&#10;Description automatically generated">
            <a:extLst>
              <a:ext uri="{FF2B5EF4-FFF2-40B4-BE49-F238E27FC236}">
                <a16:creationId xmlns:a16="http://schemas.microsoft.com/office/drawing/2014/main" xmlns="" id="{EA51CC00-7D83-9346-B18B-BA49AC36FC20}"/>
              </a:ext>
            </a:extLst>
          </p:cNvPr>
          <p:cNvPicPr>
            <a:picLocks noChangeAspect="1"/>
          </p:cNvPicPr>
          <p:nvPr/>
        </p:nvPicPr>
        <p:blipFill>
          <a:blip r:embed="rId5"/>
          <a:stretch>
            <a:fillRect/>
          </a:stretch>
        </p:blipFill>
        <p:spPr>
          <a:xfrm>
            <a:off x="7398141" y="1261171"/>
            <a:ext cx="1249063" cy="1249063"/>
          </a:xfrm>
          <a:prstGeom prst="rect">
            <a:avLst/>
          </a:prstGeom>
        </p:spPr>
      </p:pic>
      <p:sp>
        <p:nvSpPr>
          <p:cNvPr id="23" name="TextBox 22">
            <a:extLst>
              <a:ext uri="{FF2B5EF4-FFF2-40B4-BE49-F238E27FC236}">
                <a16:creationId xmlns:a16="http://schemas.microsoft.com/office/drawing/2014/main" xmlns="" id="{2B2084F3-2DA5-4E4E-81A5-6C7EA1C3E0B7}"/>
              </a:ext>
            </a:extLst>
          </p:cNvPr>
          <p:cNvSpPr txBox="1"/>
          <p:nvPr/>
        </p:nvSpPr>
        <p:spPr>
          <a:xfrm>
            <a:off x="7398141" y="2639293"/>
            <a:ext cx="1498284" cy="523220"/>
          </a:xfrm>
          <a:prstGeom prst="rect">
            <a:avLst/>
          </a:prstGeom>
          <a:noFill/>
        </p:spPr>
        <p:txBody>
          <a:bodyPr wrap="square" rtlCol="0">
            <a:spAutoFit/>
          </a:bodyPr>
          <a:lstStyle/>
          <a:p>
            <a:pPr algn="ctr"/>
            <a:r>
              <a:rPr lang="en-GB" sz="1400" b="1">
                <a:solidFill>
                  <a:schemeClr val="bg1"/>
                </a:solidFill>
                <a:latin typeface="Arial" panose="020B0604020202020204" pitchFamily="34" charset="0"/>
                <a:cs typeface="Arial" panose="020B0604020202020204" pitchFamily="34" charset="0"/>
              </a:rPr>
              <a:t>Innovation and productivity</a:t>
            </a:r>
          </a:p>
        </p:txBody>
      </p:sp>
      <p:pic>
        <p:nvPicPr>
          <p:cNvPr id="10" name="Picture 9" descr="A picture containing object, clock&#10;&#10;Description automatically generated">
            <a:extLst>
              <a:ext uri="{FF2B5EF4-FFF2-40B4-BE49-F238E27FC236}">
                <a16:creationId xmlns:a16="http://schemas.microsoft.com/office/drawing/2014/main" xmlns="" id="{418492CF-526F-874A-80B6-ED36909F5B60}"/>
              </a:ext>
            </a:extLst>
          </p:cNvPr>
          <p:cNvPicPr>
            <a:picLocks noChangeAspect="1"/>
          </p:cNvPicPr>
          <p:nvPr/>
        </p:nvPicPr>
        <p:blipFill>
          <a:blip r:embed="rId6"/>
          <a:stretch>
            <a:fillRect/>
          </a:stretch>
        </p:blipFill>
        <p:spPr>
          <a:xfrm>
            <a:off x="5144969" y="3418645"/>
            <a:ext cx="1249063" cy="1249063"/>
          </a:xfrm>
          <a:prstGeom prst="rect">
            <a:avLst/>
          </a:prstGeom>
        </p:spPr>
      </p:pic>
      <p:sp>
        <p:nvSpPr>
          <p:cNvPr id="26" name="TextBox 25">
            <a:extLst>
              <a:ext uri="{FF2B5EF4-FFF2-40B4-BE49-F238E27FC236}">
                <a16:creationId xmlns:a16="http://schemas.microsoft.com/office/drawing/2014/main" xmlns="" id="{523EED20-60D6-B74E-8840-13989319F97B}"/>
              </a:ext>
            </a:extLst>
          </p:cNvPr>
          <p:cNvSpPr txBox="1"/>
          <p:nvPr/>
        </p:nvSpPr>
        <p:spPr>
          <a:xfrm>
            <a:off x="5071608" y="4764813"/>
            <a:ext cx="1498284" cy="523220"/>
          </a:xfrm>
          <a:prstGeom prst="rect">
            <a:avLst/>
          </a:prstGeom>
          <a:noFill/>
        </p:spPr>
        <p:txBody>
          <a:bodyPr wrap="square" rtlCol="0">
            <a:spAutoFit/>
          </a:bodyPr>
          <a:lstStyle/>
          <a:p>
            <a:pPr algn="ctr"/>
            <a:r>
              <a:rPr lang="en-GB" sz="1400" b="1">
                <a:solidFill>
                  <a:schemeClr val="bg1"/>
                </a:solidFill>
                <a:latin typeface="Arial" panose="020B0604020202020204" pitchFamily="34" charset="0"/>
                <a:cs typeface="Arial" panose="020B0604020202020204" pitchFamily="34" charset="0"/>
              </a:rPr>
              <a:t>Training and development</a:t>
            </a:r>
          </a:p>
        </p:txBody>
      </p:sp>
    </p:spTree>
    <p:extLst>
      <p:ext uri="{BB962C8B-B14F-4D97-AF65-F5344CB8AC3E}">
        <p14:creationId xmlns:p14="http://schemas.microsoft.com/office/powerpoint/2010/main" val="1870118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sign&#10;&#10;Description automatically generated">
            <a:extLst>
              <a:ext uri="{FF2B5EF4-FFF2-40B4-BE49-F238E27FC236}">
                <a16:creationId xmlns:a16="http://schemas.microsoft.com/office/drawing/2014/main" xmlns="" id="{D22DBE5A-2239-E645-89D7-07C73B6B28FA}"/>
              </a:ext>
            </a:extLst>
          </p:cNvPr>
          <p:cNvPicPr>
            <a:picLocks noChangeAspect="1"/>
          </p:cNvPicPr>
          <p:nvPr/>
        </p:nvPicPr>
        <p:blipFill>
          <a:blip r:embed="rId2"/>
          <a:stretch>
            <a:fillRect/>
          </a:stretch>
        </p:blipFill>
        <p:spPr>
          <a:xfrm>
            <a:off x="2157113" y="-646547"/>
            <a:ext cx="7504547" cy="7504547"/>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CITB REFORM</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914400"/>
            <a:ext cx="10412858" cy="4706975"/>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r>
              <a:rPr lang="en-GB" b="1"/>
              <a:t>FUNDAMENTAL REFORM OF THE CITB ORGANISATION: STRATEGIC DIRECTION AND GOVERNANCE</a:t>
            </a:r>
          </a:p>
          <a:p>
            <a:endParaRPr lang="en-GB"/>
          </a:p>
          <a:p>
            <a:r>
              <a:rPr lang="en-GB" sz="1400"/>
              <a:t>Our Vision 2020 corporate change programme is leading organisational reform in six key areas: making us responsive, innovative, influential, accountable, representative and relevant. Reforms delivered have included:</a:t>
            </a:r>
          </a:p>
          <a:p>
            <a:endParaRPr lang="en-GB" sz="1400"/>
          </a:p>
          <a:p>
            <a:pPr marL="285750" indent="-285750">
              <a:buFont typeface="Arial" panose="020B0604020202020204" pitchFamily="34" charset="0"/>
              <a:buChar char="•"/>
            </a:pPr>
            <a:r>
              <a:rPr lang="en-GB" sz="1400"/>
              <a:t>Divestment: progressing for NCC Midlands (completed), NCC South (end 2019), Health and Safety Training, NCC Inchinnan and Bircham Newton (due spring 2020). NSAC (National Specialist Accredited Centre)/A&amp;V (Assessment &amp; Verification) decision pending.</a:t>
            </a:r>
          </a:p>
          <a:p>
            <a:endParaRPr lang="en-GB" sz="1400"/>
          </a:p>
          <a:p>
            <a:pPr marL="285750" indent="-285750">
              <a:buFont typeface="Arial" panose="020B0604020202020204" pitchFamily="34" charset="0"/>
              <a:buChar char="•"/>
            </a:pPr>
            <a:r>
              <a:rPr lang="en-GB" sz="1400"/>
              <a:t>Transparency: simpler 360-degree reports produced quarterly for industry since November 2018, a simpler and more interactive KPI dashboard, and six-monthly employer engagement events held across the three nations to share CITB progress and forthcoming plans. </a:t>
            </a:r>
          </a:p>
          <a:p>
            <a:pPr marL="285750" indent="-285750">
              <a:buFont typeface="Arial" panose="020B0604020202020204" pitchFamily="34" charset="0"/>
              <a:buChar char="•"/>
            </a:pPr>
            <a:endParaRPr lang="en-GB" sz="1400"/>
          </a:p>
        </p:txBody>
      </p:sp>
      <p:pic>
        <p:nvPicPr>
          <p:cNvPr id="12" name="Picture 11" descr="A picture containing drawing&#10;&#10;Description automatically generated">
            <a:extLst>
              <a:ext uri="{FF2B5EF4-FFF2-40B4-BE49-F238E27FC236}">
                <a16:creationId xmlns:a16="http://schemas.microsoft.com/office/drawing/2014/main" xmlns="" id="{9F678166-7A6A-434A-B170-C543EE6B9A7C}"/>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4193626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sign&#10;&#10;Description automatically generated">
            <a:extLst>
              <a:ext uri="{FF2B5EF4-FFF2-40B4-BE49-F238E27FC236}">
                <a16:creationId xmlns:a16="http://schemas.microsoft.com/office/drawing/2014/main" xmlns="" id="{B37D719C-C3C2-7640-BCA4-F90CC9914EE5}"/>
              </a:ext>
            </a:extLst>
          </p:cNvPr>
          <p:cNvPicPr>
            <a:picLocks noChangeAspect="1"/>
          </p:cNvPicPr>
          <p:nvPr/>
        </p:nvPicPr>
        <p:blipFill>
          <a:blip r:embed="rId2"/>
          <a:stretch>
            <a:fillRect/>
          </a:stretch>
        </p:blipFill>
        <p:spPr>
          <a:xfrm>
            <a:off x="2343725" y="-646547"/>
            <a:ext cx="7504547" cy="7504547"/>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CITB REFORM</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1104406"/>
            <a:ext cx="10412858" cy="4516970"/>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r>
              <a:rPr lang="en-GB" b="1"/>
              <a:t>SUPPORTING THE WHOLE INDUSTRY THROUGH STRATEGIC INVESTMENT</a:t>
            </a:r>
            <a:endParaRPr lang="en-GB"/>
          </a:p>
          <a:p>
            <a:endParaRPr lang="en-GB">
              <a:latin typeface="+mj-lt"/>
            </a:endParaRPr>
          </a:p>
          <a:p>
            <a:r>
              <a:rPr lang="en-GB" sz="1400"/>
              <a:t>Investment has been directed to establishing an evidence base to understand the strategic needs of industry, understanding areas of need and future skills requirements. The Training Model is facilitating the creation of higher quality standards across the industry, and automated claim payments for short-duration training is driving more funds to SMEs. Funding priorities include: </a:t>
            </a:r>
          </a:p>
          <a:p>
            <a:pPr lvl="1"/>
            <a:endParaRPr lang="en-GB" sz="14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b="1"/>
              <a:t>Innovation</a:t>
            </a:r>
            <a:r>
              <a:rPr lang="en-GB" sz="1400"/>
              <a:t>: Over £3m invested into ‘Experiential Learning’, over £9.5m committed into ‘Pathways into Construction’, £3.3m committed for ‘Immersive Learning’ and £1.2m into ‘Offsite Upskilling’ projects. </a:t>
            </a:r>
          </a:p>
          <a:p>
            <a:endParaRPr lang="en-GB" sz="1400"/>
          </a:p>
          <a:p>
            <a:pPr marL="285750" indent="-285750">
              <a:buFont typeface="Arial" panose="020B0604020202020204" pitchFamily="34" charset="0"/>
              <a:buChar char="•"/>
            </a:pPr>
            <a:r>
              <a:rPr lang="en-GB" sz="1400" b="1"/>
              <a:t>High-quality training</a:t>
            </a:r>
            <a:r>
              <a:rPr lang="en-GB" sz="1400"/>
              <a:t>: funding has included £1.5m into 14 Assessment Infrastructure projects, £1m into Digital Leadership projects, £22m into 26 Construction Skills Fund projects (funding from DFE) and £17.8m earmarked for Onsite Experience projects.</a:t>
            </a:r>
          </a:p>
          <a:p>
            <a:pPr marL="285750" indent="-285750">
              <a:buFont typeface="Arial" panose="020B0604020202020204" pitchFamily="34" charset="0"/>
              <a:buChar char="•"/>
            </a:pPr>
            <a:endParaRPr lang="en-GB" sz="1400">
              <a:latin typeface="Arial" panose="020B0604020202020204" pitchFamily="34" charset="0"/>
              <a:cs typeface="Arial" panose="020B0604020202020204" pitchFamily="34" charset="0"/>
            </a:endParaRPr>
          </a:p>
        </p:txBody>
      </p:sp>
      <p:pic>
        <p:nvPicPr>
          <p:cNvPr id="5" name="Picture 4" descr="A picture containing drawing&#10;&#10;Description automatically generated">
            <a:extLst>
              <a:ext uri="{FF2B5EF4-FFF2-40B4-BE49-F238E27FC236}">
                <a16:creationId xmlns:a16="http://schemas.microsoft.com/office/drawing/2014/main" xmlns="" id="{BF397E49-49AE-5142-BC63-611A2FB03B86}"/>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2757544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light, clock, drawing&#10;&#10;Description automatically generated">
            <a:extLst>
              <a:ext uri="{FF2B5EF4-FFF2-40B4-BE49-F238E27FC236}">
                <a16:creationId xmlns:a16="http://schemas.microsoft.com/office/drawing/2014/main" xmlns="" id="{5DB8AD5E-94B4-F643-8A84-9DA880FCB3C3}"/>
              </a:ext>
            </a:extLst>
          </p:cNvPr>
          <p:cNvPicPr>
            <a:picLocks noChangeAspect="1"/>
          </p:cNvPicPr>
          <p:nvPr/>
        </p:nvPicPr>
        <p:blipFill>
          <a:blip r:embed="rId2"/>
          <a:stretch>
            <a:fillRect/>
          </a:stretch>
        </p:blipFill>
        <p:spPr>
          <a:xfrm>
            <a:off x="2454988" y="-169468"/>
            <a:ext cx="6782318" cy="6782318"/>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CAREER DESTINATION</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89571" y="1063488"/>
            <a:ext cx="10412858" cy="4557888"/>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endParaRPr lang="en-GB" sz="1400" dirty="0"/>
          </a:p>
          <a:p>
            <a:endParaRPr lang="en-GB" sz="1400" dirty="0">
              <a:latin typeface="Arial" panose="020B0604020202020204" pitchFamily="34" charset="0"/>
              <a:cs typeface="Arial" panose="020B0604020202020204" pitchFamily="34" charset="0"/>
            </a:endParaRPr>
          </a:p>
          <a:p>
            <a:r>
              <a:rPr lang="en-GB" b="1" dirty="0"/>
              <a:t>MORE WORKERS THROUGH DIVERSE TALENT POOLS</a:t>
            </a:r>
          </a:p>
          <a:p>
            <a:r>
              <a:rPr lang="en-GB" sz="1400" dirty="0"/>
              <a:t>We are funding collaborative schemes with employers such as Kier and Bam Nuttall and specialists that are opening up employment opportunities to workers with transferable skills. Schemes include:</a:t>
            </a:r>
          </a:p>
          <a:p>
            <a:endParaRPr lang="en-GB" sz="1400" dirty="0"/>
          </a:p>
          <a:p>
            <a:pPr marL="285750" indent="-285750">
              <a:buFont typeface="Arial" panose="020B0604020202020204" pitchFamily="34" charset="0"/>
              <a:buChar char="•"/>
            </a:pPr>
            <a:r>
              <a:rPr lang="en-GB" sz="1400" b="1" dirty="0"/>
              <a:t>Step in and step up</a:t>
            </a:r>
            <a:r>
              <a:rPr lang="en-GB" sz="1400" dirty="0"/>
              <a:t>, supported 29 career changers and unemployed people, with 7 obtaining permanent jobs </a:t>
            </a:r>
          </a:p>
          <a:p>
            <a:pPr marL="285750" indent="-285750">
              <a:buFont typeface="Arial" panose="020B0604020202020204" pitchFamily="34" charset="0"/>
              <a:buChar char="•"/>
            </a:pPr>
            <a:r>
              <a:rPr lang="en-GB" sz="1400" b="1" dirty="0"/>
              <a:t>Ex-offenders programme in Wales</a:t>
            </a:r>
            <a:r>
              <a:rPr lang="en-GB" sz="1400" dirty="0"/>
              <a:t>, 11 pilots set up across each National Probation Services region in Wales, engaging 170 ex-offenders and progressing 22 into employment.</a:t>
            </a:r>
            <a:endParaRPr lang="en-US" sz="1400" dirty="0">
              <a:latin typeface="Arial" panose="020B0604020202020204" pitchFamily="34" charset="0"/>
              <a:cs typeface="Arial" panose="020B0604020202020204" pitchFamily="34" charset="0"/>
            </a:endParaRPr>
          </a:p>
        </p:txBody>
      </p:sp>
      <p:pic>
        <p:nvPicPr>
          <p:cNvPr id="7" name="Picture 6" descr="A picture containing drawing&#10;&#10;Description automatically generated">
            <a:extLst>
              <a:ext uri="{FF2B5EF4-FFF2-40B4-BE49-F238E27FC236}">
                <a16:creationId xmlns:a16="http://schemas.microsoft.com/office/drawing/2014/main" xmlns="" id="{BF180FE9-F560-E04B-A7E1-7F382DF34EC5}"/>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415089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light, clock, drawing&#10;&#10;Description automatically generated">
            <a:extLst>
              <a:ext uri="{FF2B5EF4-FFF2-40B4-BE49-F238E27FC236}">
                <a16:creationId xmlns:a16="http://schemas.microsoft.com/office/drawing/2014/main" xmlns="" id="{3D5CC150-D43A-D147-A5B3-E9D3E8FA46E0}"/>
              </a:ext>
            </a:extLst>
          </p:cNvPr>
          <p:cNvPicPr>
            <a:picLocks noChangeAspect="1"/>
          </p:cNvPicPr>
          <p:nvPr/>
        </p:nvPicPr>
        <p:blipFill>
          <a:blip r:embed="rId2"/>
          <a:stretch>
            <a:fillRect/>
          </a:stretch>
        </p:blipFill>
        <p:spPr>
          <a:xfrm>
            <a:off x="2435123" y="-184517"/>
            <a:ext cx="6841612" cy="6841612"/>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3760163"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CAREER DESTINATION</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839439" y="805681"/>
            <a:ext cx="10412858" cy="5165605"/>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endParaRPr lang="en-GB" b="1"/>
          </a:p>
          <a:p>
            <a:r>
              <a:rPr lang="en-GB" b="1"/>
              <a:t> ATTRACTED MORE YOUNG PEOPLE TO A CAREER IN CONSTRUCTION</a:t>
            </a:r>
            <a:endParaRPr lang="en-GB" sz="14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a:t>Since 2017 CITB have supported over 20,000 apprentices each year</a:t>
            </a:r>
          </a:p>
          <a:p>
            <a:pPr marL="285750" indent="-285750">
              <a:buFont typeface="Arial" panose="020B0604020202020204" pitchFamily="34" charset="0"/>
              <a:buChar char="•"/>
            </a:pPr>
            <a:r>
              <a:rPr lang="en-GB" sz="1400"/>
              <a:t>30% increase in apprenticeship grants</a:t>
            </a:r>
          </a:p>
          <a:p>
            <a:pPr marL="285750" indent="-285750">
              <a:buFont typeface="Arial" panose="020B0604020202020204" pitchFamily="34" charset="0"/>
              <a:buChar char="•"/>
            </a:pPr>
            <a:r>
              <a:rPr lang="en-GB" sz="1400"/>
              <a:t>New £500 apprentice grants for SMEs</a:t>
            </a:r>
          </a:p>
          <a:p>
            <a:pPr marL="285750" indent="-285750">
              <a:buFont typeface="Arial" panose="020B0604020202020204" pitchFamily="34" charset="0"/>
              <a:buChar char="•"/>
            </a:pPr>
            <a:r>
              <a:rPr lang="en-GB" sz="1400"/>
              <a:t>Future Made – £10m funding over three years for a national cross-industry campaign to tackle perception challenges</a:t>
            </a:r>
          </a:p>
          <a:p>
            <a:pPr marL="285750" indent="-285750">
              <a:buFont typeface="Arial" panose="020B0604020202020204" pitchFamily="34" charset="0"/>
              <a:buChar char="•"/>
            </a:pPr>
            <a:endParaRPr lang="en-GB" sz="1400"/>
          </a:p>
          <a:p>
            <a:r>
              <a:rPr lang="en-GB" b="1"/>
              <a:t>CONSTRUCTION AMBASSADORS INSPIRE A NEW GENERATION</a:t>
            </a:r>
          </a:p>
          <a:p>
            <a:pPr marL="285750" indent="-285750">
              <a:buFont typeface="Arial" panose="020B0604020202020204" pitchFamily="34" charset="0"/>
              <a:buChar char="•"/>
            </a:pPr>
            <a:r>
              <a:rPr lang="en-GB" sz="1400"/>
              <a:t>CITB have supported 1067 construction ambassadors, resulting in 13,000 engagements with young people – the next generation of construction</a:t>
            </a:r>
          </a:p>
          <a:p>
            <a:endParaRPr lang="en-GB" sz="1400"/>
          </a:p>
          <a:p>
            <a:r>
              <a:rPr lang="en-GB" b="1"/>
              <a:t>CHANGING THE CULTURE OF THE SECTOR </a:t>
            </a:r>
          </a:p>
          <a:p>
            <a:pPr marL="285750" indent="-285750">
              <a:buFont typeface="Arial" panose="020B0604020202020204" pitchFamily="34" charset="0"/>
              <a:buChar char="•"/>
            </a:pPr>
            <a:r>
              <a:rPr lang="en-GB" sz="1400"/>
              <a:t>£970,000 Fairness Inclusion and Respect  (FIR) Initiative training 1388 people from 698 companies through 37 seminars/workshops with further outcomes expected</a:t>
            </a:r>
          </a:p>
        </p:txBody>
      </p:sp>
      <p:pic>
        <p:nvPicPr>
          <p:cNvPr id="7" name="Picture 6" descr="A picture containing drawing&#10;&#10;Description automatically generated">
            <a:extLst>
              <a:ext uri="{FF2B5EF4-FFF2-40B4-BE49-F238E27FC236}">
                <a16:creationId xmlns:a16="http://schemas.microsoft.com/office/drawing/2014/main" xmlns="" id="{BF180FE9-F560-E04B-A7E1-7F382DF34EC5}"/>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294361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light, clock, drawing&#10;&#10;Description automatically generated">
            <a:extLst>
              <a:ext uri="{FF2B5EF4-FFF2-40B4-BE49-F238E27FC236}">
                <a16:creationId xmlns:a16="http://schemas.microsoft.com/office/drawing/2014/main" xmlns="" id="{C3BBA758-5B89-514A-953D-CDA515D25B23}"/>
              </a:ext>
            </a:extLst>
          </p:cNvPr>
          <p:cNvPicPr>
            <a:picLocks noChangeAspect="1"/>
          </p:cNvPicPr>
          <p:nvPr/>
        </p:nvPicPr>
        <p:blipFill>
          <a:blip r:embed="rId2"/>
          <a:stretch>
            <a:fillRect/>
          </a:stretch>
        </p:blipFill>
        <p:spPr>
          <a:xfrm>
            <a:off x="2454988" y="-169468"/>
            <a:ext cx="6782318" cy="6782318"/>
          </a:xfrm>
          <a:prstGeom prst="rect">
            <a:avLst/>
          </a:prstGeom>
        </p:spPr>
      </p:pic>
      <p:sp>
        <p:nvSpPr>
          <p:cNvPr id="4" name="TextBox 3">
            <a:extLst>
              <a:ext uri="{FF2B5EF4-FFF2-40B4-BE49-F238E27FC236}">
                <a16:creationId xmlns:a16="http://schemas.microsoft.com/office/drawing/2014/main" xmlns="" id="{56CDC506-B589-054A-9604-9D5ED7B7728F}"/>
              </a:ext>
            </a:extLst>
          </p:cNvPr>
          <p:cNvSpPr txBox="1"/>
          <p:nvPr/>
        </p:nvSpPr>
        <p:spPr>
          <a:xfrm>
            <a:off x="192405" y="245150"/>
            <a:ext cx="8492490" cy="400110"/>
          </a:xfrm>
          <a:prstGeom prst="rect">
            <a:avLst/>
          </a:prstGeom>
          <a:noFill/>
        </p:spPr>
        <p:txBody>
          <a:bodyPr wrap="square" rtlCol="0">
            <a:spAutoFit/>
          </a:bodyPr>
          <a:lstStyle/>
          <a:p>
            <a:r>
              <a:rPr lang="en-US" sz="2000" b="1">
                <a:solidFill>
                  <a:schemeClr val="bg1"/>
                </a:solidFill>
                <a:latin typeface="Arial" panose="020B0604020202020204" pitchFamily="34" charset="0"/>
                <a:cs typeface="Arial" panose="020B0604020202020204" pitchFamily="34" charset="0"/>
              </a:rPr>
              <a:t>CAREER DESTINATION</a:t>
            </a:r>
          </a:p>
        </p:txBody>
      </p:sp>
      <p:sp>
        <p:nvSpPr>
          <p:cNvPr id="11" name="Rectangle 10">
            <a:extLst>
              <a:ext uri="{FF2B5EF4-FFF2-40B4-BE49-F238E27FC236}">
                <a16:creationId xmlns:a16="http://schemas.microsoft.com/office/drawing/2014/main" xmlns="" id="{4ACDA918-1722-8A42-AF47-5B8D4D3113AF}"/>
              </a:ext>
            </a:extLst>
          </p:cNvPr>
          <p:cNvSpPr/>
          <p:nvPr/>
        </p:nvSpPr>
        <p:spPr>
          <a:xfrm>
            <a:off x="1027135" y="736908"/>
            <a:ext cx="10412858" cy="4969565"/>
          </a:xfrm>
          <a:prstGeom prst="rect">
            <a:avLst/>
          </a:prstGeom>
          <a:solidFill>
            <a:srgbClr val="002A4C">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lIns="720000" tIns="360000" rIns="720000" bIns="360000" rtlCol="0" anchor="ctr"/>
          <a:lstStyle/>
          <a:p>
            <a:pPr lvl="0"/>
            <a:endParaRPr lang="en-GB" sz="1400"/>
          </a:p>
          <a:p>
            <a:r>
              <a:rPr lang="en-GB" b="1"/>
              <a:t>MORE YOUNG PEOPLE INSPIRED BY CONSTRUCTION</a:t>
            </a:r>
          </a:p>
          <a:p>
            <a:pPr marL="285750" indent="-285750">
              <a:buFont typeface="Arial" panose="020B0604020202020204" pitchFamily="34" charset="0"/>
              <a:buChar char="•"/>
            </a:pPr>
            <a:r>
              <a:rPr lang="en-GB" sz="1400"/>
              <a:t>Face-to-face engagement with young people such as Inspiring Construction, in which the Scottish Contractors Group ran 17 events involving over 1750 pupils.</a:t>
            </a:r>
          </a:p>
          <a:p>
            <a:endParaRPr lang="en-GB" b="1"/>
          </a:p>
          <a:p>
            <a:r>
              <a:rPr lang="en-GB" b="1"/>
              <a:t>CREATED NEW PATHWAYS INTO CONSTRUCTION</a:t>
            </a:r>
            <a:r>
              <a:rPr lang="en-GB" sz="1400"/>
              <a:t> </a:t>
            </a:r>
          </a:p>
          <a:p>
            <a:pPr marL="285750" indent="-285750">
              <a:buFont typeface="Arial" panose="020B0604020202020204" pitchFamily="34" charset="0"/>
              <a:buChar char="•"/>
            </a:pPr>
            <a:r>
              <a:rPr lang="en-GB" sz="1400"/>
              <a:t>Funding recruiting 772 women, career changers, and service leavers into sustainable jobs and sustainable training</a:t>
            </a:r>
          </a:p>
          <a:p>
            <a:pPr marL="285750" indent="-285750">
              <a:buFont typeface="Arial" panose="020B0604020202020204" pitchFamily="34" charset="0"/>
              <a:buChar char="•"/>
            </a:pPr>
            <a:endParaRPr lang="en-GB" sz="1400"/>
          </a:p>
          <a:p>
            <a:r>
              <a:rPr lang="en-GB" b="1"/>
              <a:t>GOCONSTRUCT </a:t>
            </a:r>
            <a:r>
              <a:rPr lang="en-GB" sz="1400"/>
              <a:t>   </a:t>
            </a:r>
          </a:p>
          <a:p>
            <a:r>
              <a:rPr lang="en-GB" sz="1400"/>
              <a:t>The GoConstruct website brings construction careers alive through free interactive learning resources.  These include: </a:t>
            </a:r>
          </a:p>
          <a:p>
            <a:pPr marL="285750" indent="-285750">
              <a:buFont typeface="Arial" panose="020B0604020202020204" pitchFamily="34" charset="0"/>
              <a:buChar char="•"/>
            </a:pPr>
            <a:r>
              <a:rPr lang="en-GB" sz="1400"/>
              <a:t>Go Bridge Building Challenge, a simple bridge-building activity which focuses on the role of civil engineers.</a:t>
            </a:r>
          </a:p>
          <a:p>
            <a:pPr marL="285750" indent="-285750">
              <a:buFont typeface="Arial" panose="020B0604020202020204" pitchFamily="34" charset="0"/>
              <a:buChar char="•"/>
            </a:pPr>
            <a:r>
              <a:rPr lang="en-GB" sz="1400"/>
              <a:t>Building Communities, a lesson plan exploring geographical and sociological impacts of housing development</a:t>
            </a:r>
          </a:p>
          <a:p>
            <a:endParaRPr lang="en-GB" sz="1400"/>
          </a:p>
        </p:txBody>
      </p:sp>
      <p:pic>
        <p:nvPicPr>
          <p:cNvPr id="7" name="Picture 6" descr="A picture containing drawing&#10;&#10;Description automatically generated">
            <a:extLst>
              <a:ext uri="{FF2B5EF4-FFF2-40B4-BE49-F238E27FC236}">
                <a16:creationId xmlns:a16="http://schemas.microsoft.com/office/drawing/2014/main" xmlns="" id="{BF180FE9-F560-E04B-A7E1-7F382DF34EC5}"/>
              </a:ext>
            </a:extLst>
          </p:cNvPr>
          <p:cNvPicPr>
            <a:picLocks noChangeAspect="1"/>
          </p:cNvPicPr>
          <p:nvPr/>
        </p:nvPicPr>
        <p:blipFill>
          <a:blip r:embed="rId3"/>
          <a:stretch>
            <a:fillRect/>
          </a:stretch>
        </p:blipFill>
        <p:spPr>
          <a:xfrm>
            <a:off x="5408810" y="5949316"/>
            <a:ext cx="1374379" cy="585482"/>
          </a:xfrm>
          <a:prstGeom prst="rect">
            <a:avLst/>
          </a:prstGeom>
        </p:spPr>
      </p:pic>
    </p:spTree>
    <p:extLst>
      <p:ext uri="{BB962C8B-B14F-4D97-AF65-F5344CB8AC3E}">
        <p14:creationId xmlns:p14="http://schemas.microsoft.com/office/powerpoint/2010/main" val="1534907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354A1FB743FC3428534ADE37E4D361C" ma:contentTypeVersion="2" ma:contentTypeDescription="Create a new document." ma:contentTypeScope="" ma:versionID="90c341a7c7d02d1f545985ebc7970707">
  <xsd:schema xmlns:xsd="http://www.w3.org/2001/XMLSchema" xmlns:xs="http://www.w3.org/2001/XMLSchema" xmlns:p="http://schemas.microsoft.com/office/2006/metadata/properties" xmlns:ns2="50f67188-dc1a-44b4-916a-ea23215081b1" targetNamespace="http://schemas.microsoft.com/office/2006/metadata/properties" ma:root="true" ma:fieldsID="dc14d24a7363e189d8ffc77868ff85fa" ns2:_="">
    <xsd:import namespace="50f67188-dc1a-44b4-916a-ea23215081b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f67188-dc1a-44b4-916a-ea23215081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D7ABFD-EEA2-4441-B916-BB78345E3DDF}">
  <ds:schemaRefs>
    <ds:schemaRef ds:uri="http://purl.org/dc/elements/1.1/"/>
    <ds:schemaRef ds:uri="http://schemas.openxmlformats.org/package/2006/metadata/core-properties"/>
    <ds:schemaRef ds:uri="http://schemas.microsoft.com/office/2006/documentManagement/types"/>
    <ds:schemaRef ds:uri="50f67188-dc1a-44b4-916a-ea23215081b1"/>
    <ds:schemaRef ds:uri="http://schemas.microsoft.com/office/2006/metadata/properties"/>
    <ds:schemaRef ds:uri="http://purl.org/dc/dcmitype/"/>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6FE714A8-E8CF-4EC7-BC8E-5F5403131F59}">
  <ds:schemaRefs>
    <ds:schemaRef ds:uri="http://schemas.microsoft.com/sharepoint/v3/contenttype/forms"/>
  </ds:schemaRefs>
</ds:datastoreItem>
</file>

<file path=customXml/itemProps3.xml><?xml version="1.0" encoding="utf-8"?>
<ds:datastoreItem xmlns:ds="http://schemas.openxmlformats.org/officeDocument/2006/customXml" ds:itemID="{E1B23028-5D76-4B82-8F82-DC3D5AC313AD}">
  <ds:schemaRefs>
    <ds:schemaRef ds:uri="50f67188-dc1a-44b4-916a-ea23215081b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1101</Words>
  <Application>Microsoft Office PowerPoint</Application>
  <PresentationFormat>Custom</PresentationFormat>
  <Paragraphs>171</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Gowen</dc:creator>
  <cp:lastModifiedBy>Andy Barron</cp:lastModifiedBy>
  <cp:revision>2</cp:revision>
  <cp:lastPrinted>2020-01-09T11:27:52Z</cp:lastPrinted>
  <dcterms:created xsi:type="dcterms:W3CDTF">2020-01-07T11:16:27Z</dcterms:created>
  <dcterms:modified xsi:type="dcterms:W3CDTF">2020-02-28T15:20:02Z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0x010100E354A1FB743FC3428534ADE37E4D361C</vt:lpwstr>
  </property>
</Properties>
</file>